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7" r:id="rId9"/>
    <p:sldId id="268" r:id="rId10"/>
    <p:sldId id="269" r:id="rId11"/>
    <p:sldId id="275" r:id="rId12"/>
    <p:sldId id="277" r:id="rId13"/>
    <p:sldId id="278" r:id="rId14"/>
    <p:sldId id="265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QCSs2y/OzhMN+NPCATJf2uDxq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4388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1674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2702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3698263e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ga3698263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dc2c1e318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adc2c1e31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372b1fc3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a372b1fc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adc2c1e318_0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adc2c1e31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659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dc2c1e318_0_2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adc2c1e31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dc727cdc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adc727cd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dc2c1e3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dc2c1e31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adc2c1e31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E79">
            <a:alpha val="29803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stem.org.uk/home-learning/primary" TargetMode="External"/><Relationship Id="rId7" Type="http://schemas.openxmlformats.org/officeDocument/2006/relationships/hyperlink" Target="https://www.bbc.co.uk/bitesize/primar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stt.org.uk/resources/curriculum-materials/Science-Fun-at-Home" TargetMode="External"/><Relationship Id="rId5" Type="http://schemas.openxmlformats.org/officeDocument/2006/relationships/hyperlink" Target="http://www.show.me.uk/section/science" TargetMode="External"/><Relationship Id="rId4" Type="http://schemas.openxmlformats.org/officeDocument/2006/relationships/hyperlink" Target="https://explorify.wellcome.ac.uk/blog/explorify-during-school-closures" TargetMode="Externa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hyperlink" Target="https://www.bbc.co.uk/iplayer/episode/m00049b1/climate-change-the-facts" TargetMode="External"/><Relationship Id="rId3" Type="http://schemas.openxmlformats.org/officeDocument/2006/relationships/hyperlink" Target="https://www.bbc.co.uk/iplayer/categories/science-and-nature/a-z" TargetMode="External"/><Relationship Id="rId7" Type="http://schemas.openxmlformats.org/officeDocument/2006/relationships/hyperlink" Target="https://www.bbc.co.uk/iplayer/episode/p072n7qd/earth-from-space-series-1-1-a-new-perspective" TargetMode="External"/><Relationship Id="rId12" Type="http://schemas.openxmlformats.org/officeDocument/2006/relationships/image" Target="../media/image32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hyperlink" Target="https://www.bbc.co.uk/iplayer/categories/science-and-nature/a-z?page=3" TargetMode="External"/><Relationship Id="rId5" Type="http://schemas.openxmlformats.org/officeDocument/2006/relationships/hyperlink" Target="https://www.bbc.co.uk/iplayer/episode/p06qj2l5/the-planets-series-1-1-a-moment-in-the-sun-the-terrestrial-planetshttps:/www.bbc.co.uk/iplayer/episode/p06qj2l5/the-planets-series-1-1-a-moment-in-the-sun-the-terrestrial-planets" TargetMode="External"/><Relationship Id="rId15" Type="http://schemas.openxmlformats.org/officeDocument/2006/relationships/hyperlink" Target="https://www.bbc.co.uk/iplayer/episode/m000q0d4/click-women-in-tech" TargetMode="Externa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hyperlink" Target="https://www.bbc.co.uk/iplayer/episode/b00pcm3h/life-10-primates" TargetMode="External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E79">
            <a:alpha val="97647"/>
          </a:srgbClr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GB" sz="8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</a:t>
            </a:r>
            <a:endParaRPr sz="8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1"/>
          <p:cNvSpPr txBox="1">
            <a:spLocks noGrp="1"/>
          </p:cNvSpPr>
          <p:nvPr>
            <p:ph type="subTitle" idx="1"/>
          </p:nvPr>
        </p:nvSpPr>
        <p:spPr>
          <a:xfrm>
            <a:off x="1465127" y="3715035"/>
            <a:ext cx="9144000" cy="81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3600" dirty="0">
                <a:solidFill>
                  <a:schemeClr val="lt1"/>
                </a:solidFill>
              </a:rPr>
              <a:t>Parent </a:t>
            </a:r>
            <a:r>
              <a:rPr lang="en-GB" sz="3600" dirty="0" smtClean="0">
                <a:solidFill>
                  <a:schemeClr val="lt1"/>
                </a:solidFill>
              </a:rPr>
              <a:t>workshop</a:t>
            </a:r>
          </a:p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3600" dirty="0" smtClean="0">
                <a:solidFill>
                  <a:schemeClr val="lt1"/>
                </a:solidFill>
              </a:rPr>
              <a:t>Science Lead: Ms Beatrice Aina</a:t>
            </a:r>
            <a:endParaRPr dirty="0"/>
          </a:p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3600" dirty="0" smtClean="0">
                <a:solidFill>
                  <a:schemeClr val="lt1"/>
                </a:solidFill>
              </a:rPr>
              <a:t>Thursday 11</a:t>
            </a:r>
            <a:r>
              <a:rPr lang="en-GB" sz="3600" baseline="30000" dirty="0" smtClean="0">
                <a:solidFill>
                  <a:schemeClr val="lt1"/>
                </a:solidFill>
              </a:rPr>
              <a:t>th</a:t>
            </a:r>
            <a:r>
              <a:rPr lang="en-GB" sz="3600" dirty="0" smtClean="0">
                <a:solidFill>
                  <a:schemeClr val="lt1"/>
                </a:solidFill>
              </a:rPr>
              <a:t> November 2021</a:t>
            </a:r>
            <a:endParaRPr sz="3600" dirty="0">
              <a:solidFill>
                <a:schemeClr val="lt1"/>
              </a:solidFill>
            </a:endParaRPr>
          </a:p>
        </p:txBody>
      </p:sp>
      <p:cxnSp>
        <p:nvCxnSpPr>
          <p:cNvPr id="78" name="Google Shape;78;p1"/>
          <p:cNvCxnSpPr/>
          <p:nvPr/>
        </p:nvCxnSpPr>
        <p:spPr>
          <a:xfrm>
            <a:off x="3579677" y="3278339"/>
            <a:ext cx="49149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" name="Google Shape;79;p1" descr="Flas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48875">
            <a:off x="8487859" y="-136691"/>
            <a:ext cx="3005286" cy="3005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 descr="Rul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10505">
            <a:off x="10171718" y="145767"/>
            <a:ext cx="1574403" cy="157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 descr="Penc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79210">
            <a:off x="10917677" y="783939"/>
            <a:ext cx="1488402" cy="1488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6" descr="https://lh6.googleusercontent.com/VZPlcg_Md9wEJnTvEr03w1ofUeWnYTO721WNI3nAqC1HQT73GCOxuIJeUM4h4TylkxYOlAR1QQZGPpfDWCXzvVx15qFvfulf-oFvmVY3LvNYbzZgldt68bdGKUWTksOokfS5IT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358550" y="3000858"/>
            <a:ext cx="2751350" cy="395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46" y="3413920"/>
            <a:ext cx="2205839" cy="313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26"/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266" name="Google Shape;266;p26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7" name="Google Shape;267;p26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8" name="Google Shape;268;p26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9" name="Google Shape;269;p26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0" name="Google Shape;270;p26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72" name="Google Shape;272;p26"/>
          <p:cNvSpPr/>
          <p:nvPr/>
        </p:nvSpPr>
        <p:spPr>
          <a:xfrm>
            <a:off x="9601201" y="104711"/>
            <a:ext cx="2395181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 work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4" name="Google Shape;27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0211" y="92527"/>
            <a:ext cx="1818049" cy="28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2634" y="3429000"/>
            <a:ext cx="2059525" cy="299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63885" y="104711"/>
            <a:ext cx="2574675" cy="28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2466" y="67955"/>
            <a:ext cx="2113875" cy="285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 descr="https://lh6.googleusercontent.com/HxIXOFisHoFcFkumK0horPFxNe2xOZ57ipgEOWTxxD5pNDCMP96ytxQkTdklBgYlSz0iOylV8NobU2EeEUl14vIHnxKIc8Ai68cgH54U6R6jc4TYxBjhUZg89pHEG1KsiToFu2c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423" y="163204"/>
            <a:ext cx="2205850" cy="28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1;p3" descr="Test tube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50534" y="4155643"/>
            <a:ext cx="2798617" cy="2798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"/>
          <p:cNvSpPr txBox="1">
            <a:spLocks noGrp="1"/>
          </p:cNvSpPr>
          <p:nvPr>
            <p:ph type="body" idx="1"/>
          </p:nvPr>
        </p:nvSpPr>
        <p:spPr>
          <a:xfrm>
            <a:off x="279375" y="1028047"/>
            <a:ext cx="8542500" cy="5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Teaching science through an enquiry based </a:t>
            </a:r>
            <a:r>
              <a:rPr lang="en-GB" b="1" dirty="0" smtClean="0">
                <a:latin typeface="Century Gothic" panose="020B0502020202020204" pitchFamily="34" charset="0"/>
              </a:rPr>
              <a:t>approach allows children to apply knowledge and skills practically. </a:t>
            </a:r>
          </a:p>
          <a:p>
            <a:r>
              <a:rPr lang="en-GB" b="1" dirty="0" smtClean="0">
                <a:latin typeface="Century Gothic" panose="020B0502020202020204" pitchFamily="34" charset="0"/>
              </a:rPr>
              <a:t>Children develop questions to deepen their understanding. </a:t>
            </a:r>
          </a:p>
          <a:p>
            <a:r>
              <a:rPr lang="en-GB" b="1" dirty="0" smtClean="0">
                <a:latin typeface="Century Gothic" panose="020B0502020202020204" pitchFamily="34" charset="0"/>
              </a:rPr>
              <a:t>Each </a:t>
            </a:r>
            <a:r>
              <a:rPr lang="en-GB" b="1" dirty="0">
                <a:latin typeface="Century Gothic" panose="020B0502020202020204" pitchFamily="34" charset="0"/>
              </a:rPr>
              <a:t>unit </a:t>
            </a:r>
            <a:r>
              <a:rPr lang="en-GB" b="1" dirty="0" smtClean="0">
                <a:latin typeface="Century Gothic" panose="020B0502020202020204" pitchFamily="34" charset="0"/>
              </a:rPr>
              <a:t>includes 2 practical </a:t>
            </a:r>
            <a:r>
              <a:rPr lang="en-GB" b="1" dirty="0">
                <a:latin typeface="Century Gothic" panose="020B0502020202020204" pitchFamily="34" charset="0"/>
              </a:rPr>
              <a:t>investigations. These </a:t>
            </a:r>
            <a:r>
              <a:rPr lang="en-GB" b="1" dirty="0" smtClean="0">
                <a:latin typeface="Century Gothic" panose="020B0502020202020204" pitchFamily="34" charset="0"/>
              </a:rPr>
              <a:t>cover </a:t>
            </a:r>
            <a:r>
              <a:rPr lang="en-GB" b="1" dirty="0">
                <a:latin typeface="Century Gothic" panose="020B0502020202020204" pitchFamily="34" charset="0"/>
              </a:rPr>
              <a:t>the working strategically skills listed </a:t>
            </a:r>
            <a:r>
              <a:rPr lang="en-GB" b="1" dirty="0" smtClean="0">
                <a:latin typeface="Century Gothic" panose="020B0502020202020204" pitchFamily="34" charset="0"/>
              </a:rPr>
              <a:t>in the National Curriculum. </a:t>
            </a:r>
          </a:p>
          <a:p>
            <a:r>
              <a:rPr lang="en-GB" b="1" dirty="0" smtClean="0">
                <a:latin typeface="Century Gothic" panose="020B0502020202020204" pitchFamily="34" charset="0"/>
              </a:rPr>
              <a:t>Investigations are recorded </a:t>
            </a:r>
            <a:r>
              <a:rPr lang="en-GB" b="1" dirty="0">
                <a:latin typeface="Century Gothic" panose="020B0502020202020204" pitchFamily="34" charset="0"/>
              </a:rPr>
              <a:t>using the investigation </a:t>
            </a:r>
            <a:r>
              <a:rPr lang="en-GB" b="1" dirty="0" err="1">
                <a:latin typeface="Century Gothic" panose="020B0502020202020204" pitchFamily="34" charset="0"/>
              </a:rPr>
              <a:t>proformas</a:t>
            </a:r>
            <a:r>
              <a:rPr lang="en-GB" b="1" dirty="0">
                <a:latin typeface="Century Gothic" panose="020B0502020202020204" pitchFamily="34" charset="0"/>
              </a:rPr>
              <a:t>:</a:t>
            </a:r>
            <a:endParaRPr sz="3200" b="1" dirty="0"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9" name="Google Shape;249;p9"/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250" name="Google Shape;250;p9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55" name="Google Shape;255;p9"/>
          <p:cNvSpPr txBox="1"/>
          <p:nvPr/>
        </p:nvSpPr>
        <p:spPr>
          <a:xfrm>
            <a:off x="279366" y="116366"/>
            <a:ext cx="82284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800" b="1" i="0" u="none" strike="noStrike" cap="none" dirty="0" smtClean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Enquiry-based approach</a:t>
            </a:r>
            <a:endParaRPr sz="4800" b="1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9"/>
          <p:cNvSpPr/>
          <p:nvPr/>
        </p:nvSpPr>
        <p:spPr>
          <a:xfrm>
            <a:off x="9601201" y="104711"/>
            <a:ext cx="23951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Investigations </a:t>
            </a:r>
            <a:endParaRPr sz="24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8" name="Google Shape;25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0886" y="1025165"/>
            <a:ext cx="1801125" cy="190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10;gadc2c1e318_0_6" descr="Flas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9536" y="2600123"/>
            <a:ext cx="4266669" cy="4266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2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9"/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250" name="Google Shape;250;p9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56" name="Google Shape;256;p9" descr="Microsc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936181" y="3014205"/>
            <a:ext cx="3890553" cy="3890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9"/>
          <p:cNvSpPr/>
          <p:nvPr/>
        </p:nvSpPr>
        <p:spPr>
          <a:xfrm>
            <a:off x="9601201" y="104711"/>
            <a:ext cx="23951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Investigations </a:t>
            </a:r>
            <a:endParaRPr sz="24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8" name="Google Shape;25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0886" y="1016373"/>
            <a:ext cx="1801125" cy="190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49621"/>
          <a:stretch/>
        </p:blipFill>
        <p:spPr>
          <a:xfrm>
            <a:off x="411094" y="432238"/>
            <a:ext cx="8329469" cy="5819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0975"/>
          <a:stretch/>
        </p:blipFill>
        <p:spPr>
          <a:xfrm>
            <a:off x="669546" y="395835"/>
            <a:ext cx="8206887" cy="58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26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4"/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204" name="Google Shape;204;p24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10" name="Google Shape;210;p24"/>
          <p:cNvSpPr/>
          <p:nvPr/>
        </p:nvSpPr>
        <p:spPr>
          <a:xfrm>
            <a:off x="9601201" y="104711"/>
            <a:ext cx="23952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Investigations </a:t>
            </a:r>
            <a:endParaRPr sz="1200" dirty="0"/>
          </a:p>
        </p:txBody>
      </p:sp>
      <p:pic>
        <p:nvPicPr>
          <p:cNvPr id="212" name="Google Shape;212;p24" descr="Test tub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0534" y="4155643"/>
            <a:ext cx="2798617" cy="279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41" y="200805"/>
            <a:ext cx="3262707" cy="285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227" y="104711"/>
            <a:ext cx="4514850" cy="2981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510" y="3232058"/>
            <a:ext cx="4498131" cy="3414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" y="3157703"/>
            <a:ext cx="2911443" cy="3563258"/>
          </a:xfrm>
          <a:prstGeom prst="rect">
            <a:avLst/>
          </a:prstGeom>
        </p:spPr>
      </p:pic>
      <p:pic>
        <p:nvPicPr>
          <p:cNvPr id="14" name="Google Shape;258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80886" y="1016373"/>
            <a:ext cx="1801125" cy="1908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095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4"/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204" name="Google Shape;204;p24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9" name="Google Shape;209;p24"/>
          <p:cNvSpPr txBox="1"/>
          <p:nvPr/>
        </p:nvSpPr>
        <p:spPr>
          <a:xfrm>
            <a:off x="258588" y="244588"/>
            <a:ext cx="9020494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Assessment </a:t>
            </a:r>
            <a:endParaRPr sz="3200" b="1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24"/>
          <p:cNvSpPr/>
          <p:nvPr/>
        </p:nvSpPr>
        <p:spPr>
          <a:xfrm>
            <a:off x="9601201" y="104711"/>
            <a:ext cx="23952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Assessment</a:t>
            </a:r>
            <a:endParaRPr dirty="0"/>
          </a:p>
        </p:txBody>
      </p:sp>
      <p:pic>
        <p:nvPicPr>
          <p:cNvPr id="211" name="Google Shape;211;p24"/>
          <p:cNvPicPr preferRelativeResize="0"/>
          <p:nvPr/>
        </p:nvPicPr>
        <p:blipFill rotWithShape="1">
          <a:blip r:embed="rId3">
            <a:alphaModFix/>
          </a:blip>
          <a:srcRect l="60603" t="7481" r="5941" b="14824"/>
          <a:stretch/>
        </p:blipFill>
        <p:spPr>
          <a:xfrm>
            <a:off x="9654549" y="1249500"/>
            <a:ext cx="2341849" cy="304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4" descr="Test tub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0534" y="4155643"/>
            <a:ext cx="2798617" cy="27986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8588" y="1294785"/>
            <a:ext cx="8652286" cy="5077646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Assessment of science is an ongoing process through each unit in line with the</a:t>
            </a:r>
          </a:p>
          <a:p>
            <a:pPr marL="11430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national curriculum </a:t>
            </a:r>
            <a:r>
              <a:rPr lang="en-GB" b="1" dirty="0" smtClean="0">
                <a:latin typeface="Century Gothic" panose="020B0502020202020204" pitchFamily="34" charset="0"/>
              </a:rPr>
              <a:t>statements. Lessons are planned to allow </a:t>
            </a:r>
            <a:r>
              <a:rPr lang="en-GB" b="1" dirty="0">
                <a:latin typeface="Century Gothic" panose="020B0502020202020204" pitchFamily="34" charset="0"/>
              </a:rPr>
              <a:t>for assessment to be made against all national curriculum points </a:t>
            </a:r>
            <a:r>
              <a:rPr lang="en-GB" b="1" dirty="0" err="1" smtClean="0">
                <a:latin typeface="Century Gothic" panose="020B0502020202020204" pitchFamily="34" charset="0"/>
              </a:rPr>
              <a:t>andalso</a:t>
            </a:r>
            <a:r>
              <a:rPr lang="en-GB" b="1" dirty="0" smtClean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for assessment of new vocabulary teaching.</a:t>
            </a:r>
          </a:p>
          <a:p>
            <a:pPr marL="11430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Where a word of the week is introduced </a:t>
            </a:r>
            <a:r>
              <a:rPr lang="en-GB" b="1" dirty="0" smtClean="0">
                <a:latin typeface="Century Gothic" panose="020B0502020202020204" pitchFamily="34" charset="0"/>
              </a:rPr>
              <a:t>teachers </a:t>
            </a:r>
            <a:r>
              <a:rPr lang="en-GB" b="1" dirty="0" smtClean="0">
                <a:latin typeface="Century Gothic" panose="020B0502020202020204" pitchFamily="34" charset="0"/>
              </a:rPr>
              <a:t>ensure that </a:t>
            </a:r>
            <a:r>
              <a:rPr lang="en-GB" b="1" dirty="0">
                <a:latin typeface="Century Gothic" panose="020B0502020202020204" pitchFamily="34" charset="0"/>
              </a:rPr>
              <a:t>children have an opportunity to use it in their </a:t>
            </a:r>
            <a:r>
              <a:rPr lang="en-GB" b="1" dirty="0" smtClean="0">
                <a:latin typeface="Century Gothic" panose="020B0502020202020204" pitchFamily="34" charset="0"/>
              </a:rPr>
              <a:t>writing and discussions. </a:t>
            </a:r>
          </a:p>
          <a:p>
            <a:pPr marL="114300" indent="0">
              <a:buNone/>
            </a:pPr>
            <a:r>
              <a:rPr lang="en-GB" b="1" dirty="0">
                <a:latin typeface="Century Gothic" panose="020B0502020202020204" pitchFamily="34" charset="0"/>
              </a:rPr>
              <a:t>S</a:t>
            </a:r>
            <a:r>
              <a:rPr lang="en-GB" b="1" dirty="0" smtClean="0">
                <a:latin typeface="Century Gothic" panose="020B0502020202020204" pitchFamily="34" charset="0"/>
              </a:rPr>
              <a:t>ummative </a:t>
            </a:r>
            <a:r>
              <a:rPr lang="en-GB" b="1" dirty="0" smtClean="0">
                <a:latin typeface="Century Gothic" panose="020B0502020202020204" pitchFamily="34" charset="0"/>
              </a:rPr>
              <a:t>assessment is entered </a:t>
            </a:r>
            <a:r>
              <a:rPr lang="en-GB" b="1" dirty="0">
                <a:latin typeface="Century Gothic" panose="020B0502020202020204" pitchFamily="34" charset="0"/>
              </a:rPr>
              <a:t>on the schools’ assessment </a:t>
            </a:r>
            <a:r>
              <a:rPr lang="en-GB" b="1" dirty="0" smtClean="0">
                <a:latin typeface="Century Gothic" panose="020B0502020202020204" pitchFamily="34" charset="0"/>
              </a:rPr>
              <a:t>tool (Classroom Monitor) </a:t>
            </a:r>
            <a:r>
              <a:rPr lang="en-GB" b="1" dirty="0">
                <a:latin typeface="Century Gothic" panose="020B0502020202020204" pitchFamily="34" charset="0"/>
              </a:rPr>
              <a:t>at the end of </a:t>
            </a:r>
            <a:r>
              <a:rPr lang="en-GB" b="1" dirty="0" smtClean="0">
                <a:latin typeface="Century Gothic" panose="020B0502020202020204" pitchFamily="34" charset="0"/>
              </a:rPr>
              <a:t>each half </a:t>
            </a:r>
            <a:r>
              <a:rPr lang="en-GB" b="1" dirty="0">
                <a:latin typeface="Century Gothic" panose="020B0502020202020204" pitchFamily="34" charset="0"/>
              </a:rPr>
              <a:t>term</a:t>
            </a:r>
            <a:r>
              <a:rPr lang="en-GB" b="1" dirty="0" smtClean="0">
                <a:latin typeface="Century Gothic" panose="020B0502020202020204" pitchFamily="34" charset="0"/>
              </a:rPr>
              <a:t>.</a:t>
            </a:r>
            <a:endParaRPr lang="en-GB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ga3698263e4_0_0"/>
          <p:cNvGrpSpPr/>
          <p:nvPr/>
        </p:nvGrpSpPr>
        <p:grpSpPr>
          <a:xfrm>
            <a:off x="9055676" y="0"/>
            <a:ext cx="3136256" cy="6858000"/>
            <a:chOff x="9055676" y="0"/>
            <a:chExt cx="3136256" cy="6858000"/>
          </a:xfrm>
        </p:grpSpPr>
        <p:sp>
          <p:nvSpPr>
            <p:cNvPr id="285" name="Google Shape;285;ga3698263e4_0_0"/>
            <p:cNvSpPr/>
            <p:nvPr/>
          </p:nvSpPr>
          <p:spPr>
            <a:xfrm>
              <a:off x="9221932" y="0"/>
              <a:ext cx="2970000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6" name="Google Shape;286;ga3698263e4_0_0"/>
            <p:cNvSpPr/>
            <p:nvPr/>
          </p:nvSpPr>
          <p:spPr>
            <a:xfrm>
              <a:off x="9055676" y="0"/>
              <a:ext cx="166200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7" name="Google Shape;287;ga3698263e4_0_0"/>
            <p:cNvSpPr/>
            <p:nvPr/>
          </p:nvSpPr>
          <p:spPr>
            <a:xfrm>
              <a:off x="9221932" y="0"/>
              <a:ext cx="114300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8" name="Google Shape;288;ga3698263e4_0_0"/>
            <p:cNvSpPr/>
            <p:nvPr/>
          </p:nvSpPr>
          <p:spPr>
            <a:xfrm>
              <a:off x="9336233" y="0"/>
              <a:ext cx="15060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9" name="Google Shape;289;ga3698263e4_0_0"/>
            <p:cNvSpPr/>
            <p:nvPr/>
          </p:nvSpPr>
          <p:spPr>
            <a:xfrm>
              <a:off x="9336233" y="0"/>
              <a:ext cx="573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90" name="Google Shape;290;ga3698263e4_0_0" descr="Microsc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936182" y="3014205"/>
            <a:ext cx="3890553" cy="389055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a3698263e4_0_0"/>
          <p:cNvSpPr/>
          <p:nvPr/>
        </p:nvSpPr>
        <p:spPr>
          <a:xfrm>
            <a:off x="9601201" y="104711"/>
            <a:ext cx="2395200" cy="13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 displays</a:t>
            </a:r>
            <a:endParaRPr sz="27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2" name="Google Shape;292;ga3698263e4_0_0" descr="https://lh5.googleusercontent.com/Nhj0MQm5vD48tIUB_SlIi2Jn1vTO0DBr3n_eY4z6yWRbLd1BmcA2BBRjbd5Qsj5smGR4VrjLCza4f6yaK9wtqZHWaGqiIfX7e436b6W3GacUhhvEO5MU7pkRUnPo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3800" y="3411862"/>
            <a:ext cx="3683750" cy="330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a3698263e4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18810" y="181888"/>
            <a:ext cx="3743566" cy="2916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4756" b="6234"/>
          <a:stretch/>
        </p:blipFill>
        <p:spPr>
          <a:xfrm>
            <a:off x="183372" y="3651346"/>
            <a:ext cx="4383207" cy="2926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0007" r="12316"/>
          <a:stretch/>
        </p:blipFill>
        <p:spPr>
          <a:xfrm>
            <a:off x="575858" y="55805"/>
            <a:ext cx="3923466" cy="335605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dc2c1e318_0_6"/>
          <p:cNvSpPr txBox="1">
            <a:spLocks noGrp="1"/>
          </p:cNvSpPr>
          <p:nvPr>
            <p:ph type="body" idx="1"/>
          </p:nvPr>
        </p:nvSpPr>
        <p:spPr>
          <a:xfrm>
            <a:off x="35180" y="900000"/>
            <a:ext cx="8864700" cy="59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</a:pPr>
            <a:r>
              <a:rPr lang="en-GB" sz="2200" b="1">
                <a:latin typeface="Century Gothic"/>
                <a:ea typeface="Century Gothic"/>
                <a:cs typeface="Century Gothic"/>
                <a:sym typeface="Century Gothic"/>
              </a:rPr>
              <a:t>Some websites to support Science at home…</a:t>
            </a: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https://www.stem.org.uk/home-learning/primary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>
                <a:latin typeface="Century Gothic"/>
                <a:ea typeface="Century Gothic"/>
                <a:cs typeface="Century Gothic"/>
                <a:sym typeface="Century Gothic"/>
              </a:rPr>
              <a:t>Free activities and materials put together by subject experts.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https://explorify.wellcome.ac.uk/blog/explorify-during-school-closures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>
                <a:latin typeface="Century Gothic"/>
                <a:ea typeface="Century Gothic"/>
                <a:cs typeface="Century Gothic"/>
                <a:sym typeface="Century Gothic"/>
              </a:rPr>
              <a:t>A set of collections of activities based on the primary Science curriculum to do at home.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http://www.show.me.uk/section/science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>
                <a:latin typeface="Century Gothic"/>
                <a:ea typeface="Century Gothic"/>
                <a:cs typeface="Century Gothic"/>
                <a:sym typeface="Century Gothic"/>
              </a:rPr>
              <a:t>Science and technology games, collection objects, homework help and more from museums and galleries.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/>
              </a:rPr>
              <a:t>https://pstt.org.uk/resources/curriculum-materials/Science-Fun-at-Home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>
                <a:latin typeface="Century Gothic"/>
                <a:ea typeface="Century Gothic"/>
                <a:cs typeface="Century Gothic"/>
                <a:sym typeface="Century Gothic"/>
              </a:rPr>
              <a:t>Simple and engaging practical science activities.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/>
              </a:rPr>
              <a:t>https://www.bbc.co.uk/bitesize/primary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>
                <a:latin typeface="Century Gothic"/>
                <a:ea typeface="Century Gothic"/>
                <a:cs typeface="Century Gothic"/>
                <a:sym typeface="Century Gothic"/>
              </a:rPr>
              <a:t>Videos, quizzes and practical activities to do at home.</a:t>
            </a: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</a:pPr>
            <a:endParaRPr sz="2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3" name="Google Shape;303;gadc2c1e318_0_6"/>
          <p:cNvGrpSpPr/>
          <p:nvPr/>
        </p:nvGrpSpPr>
        <p:grpSpPr>
          <a:xfrm>
            <a:off x="9055676" y="0"/>
            <a:ext cx="3136256" cy="6858000"/>
            <a:chOff x="9055676" y="0"/>
            <a:chExt cx="3136256" cy="6858000"/>
          </a:xfrm>
        </p:grpSpPr>
        <p:sp>
          <p:nvSpPr>
            <p:cNvPr id="304" name="Google Shape;304;gadc2c1e318_0_6"/>
            <p:cNvSpPr/>
            <p:nvPr/>
          </p:nvSpPr>
          <p:spPr>
            <a:xfrm>
              <a:off x="9221932" y="0"/>
              <a:ext cx="2970000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5" name="Google Shape;305;gadc2c1e318_0_6"/>
            <p:cNvSpPr/>
            <p:nvPr/>
          </p:nvSpPr>
          <p:spPr>
            <a:xfrm>
              <a:off x="9055676" y="0"/>
              <a:ext cx="166200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6" name="Google Shape;306;gadc2c1e318_0_6"/>
            <p:cNvSpPr/>
            <p:nvPr/>
          </p:nvSpPr>
          <p:spPr>
            <a:xfrm>
              <a:off x="9221932" y="0"/>
              <a:ext cx="114300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7" name="Google Shape;307;gadc2c1e318_0_6"/>
            <p:cNvSpPr/>
            <p:nvPr/>
          </p:nvSpPr>
          <p:spPr>
            <a:xfrm>
              <a:off x="9336233" y="0"/>
              <a:ext cx="15060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8" name="Google Shape;308;gadc2c1e318_0_6"/>
            <p:cNvSpPr/>
            <p:nvPr/>
          </p:nvSpPr>
          <p:spPr>
            <a:xfrm>
              <a:off x="9336233" y="0"/>
              <a:ext cx="573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09" name="Google Shape;309;gadc2c1e318_0_6"/>
          <p:cNvSpPr txBox="1"/>
          <p:nvPr/>
        </p:nvSpPr>
        <p:spPr>
          <a:xfrm>
            <a:off x="35181" y="104700"/>
            <a:ext cx="90204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Useful links</a:t>
            </a:r>
            <a:endParaRPr sz="4400" b="1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0" name="Google Shape;310;gadc2c1e318_0_6" descr="Flas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59536" y="2600123"/>
            <a:ext cx="4266669" cy="426666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adc2c1e318_0_6"/>
          <p:cNvSpPr/>
          <p:nvPr/>
        </p:nvSpPr>
        <p:spPr>
          <a:xfrm>
            <a:off x="9601201" y="104711"/>
            <a:ext cx="2395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Resources</a:t>
            </a:r>
            <a:endParaRPr sz="27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2" name="Google Shape;312;gadc2c1e318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12925" y="657738"/>
            <a:ext cx="2371725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372b1fc36_0_0"/>
          <p:cNvSpPr txBox="1">
            <a:spLocks noGrp="1"/>
          </p:cNvSpPr>
          <p:nvPr>
            <p:ph type="body" idx="1"/>
          </p:nvPr>
        </p:nvSpPr>
        <p:spPr>
          <a:xfrm>
            <a:off x="35175" y="805775"/>
            <a:ext cx="9020400" cy="60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 dirty="0">
                <a:latin typeface="Century Gothic"/>
                <a:ea typeface="Century Gothic"/>
                <a:cs typeface="Century Gothic"/>
                <a:sym typeface="Century Gothic"/>
              </a:rPr>
              <a:t>Why don’t you have a look at some of these </a:t>
            </a:r>
            <a:r>
              <a:rPr lang="en-GB" sz="2200" b="1" dirty="0" err="1">
                <a:latin typeface="Century Gothic"/>
                <a:ea typeface="Century Gothic"/>
                <a:cs typeface="Century Gothic"/>
                <a:sym typeface="Century Gothic"/>
              </a:rPr>
              <a:t>iplayer</a:t>
            </a:r>
            <a:r>
              <a:rPr lang="en-GB" sz="2200" b="1" dirty="0">
                <a:latin typeface="Century Gothic"/>
                <a:ea typeface="Century Gothic"/>
                <a:cs typeface="Century Gothic"/>
                <a:sym typeface="Century Gothic"/>
              </a:rPr>
              <a:t> links to further your science learning at home…</a:t>
            </a: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2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These and more can be found on...</a:t>
            </a: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000" b="1" u="sng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https://www.bbc.co.uk/iplayer/categories/science-and-nature/a-z</a:t>
            </a:r>
            <a:r>
              <a:rPr lang="en-GB" sz="2000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0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</a:pPr>
            <a:endParaRPr sz="22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18" name="Google Shape;318;ga372b1fc36_0_0"/>
          <p:cNvGrpSpPr/>
          <p:nvPr/>
        </p:nvGrpSpPr>
        <p:grpSpPr>
          <a:xfrm>
            <a:off x="9055676" y="0"/>
            <a:ext cx="3136256" cy="6858000"/>
            <a:chOff x="9055676" y="0"/>
            <a:chExt cx="3136256" cy="6858000"/>
          </a:xfrm>
        </p:grpSpPr>
        <p:sp>
          <p:nvSpPr>
            <p:cNvPr id="319" name="Google Shape;319;ga372b1fc36_0_0"/>
            <p:cNvSpPr/>
            <p:nvPr/>
          </p:nvSpPr>
          <p:spPr>
            <a:xfrm>
              <a:off x="9221932" y="0"/>
              <a:ext cx="2970000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0" name="Google Shape;320;ga372b1fc36_0_0"/>
            <p:cNvSpPr/>
            <p:nvPr/>
          </p:nvSpPr>
          <p:spPr>
            <a:xfrm>
              <a:off x="9055676" y="0"/>
              <a:ext cx="166200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1" name="Google Shape;321;ga372b1fc36_0_0"/>
            <p:cNvSpPr/>
            <p:nvPr/>
          </p:nvSpPr>
          <p:spPr>
            <a:xfrm>
              <a:off x="9221932" y="0"/>
              <a:ext cx="114300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2" name="Google Shape;322;ga372b1fc36_0_0"/>
            <p:cNvSpPr/>
            <p:nvPr/>
          </p:nvSpPr>
          <p:spPr>
            <a:xfrm>
              <a:off x="9336233" y="0"/>
              <a:ext cx="15060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3" name="Google Shape;323;ga372b1fc36_0_0"/>
            <p:cNvSpPr/>
            <p:nvPr/>
          </p:nvSpPr>
          <p:spPr>
            <a:xfrm>
              <a:off x="9336233" y="0"/>
              <a:ext cx="573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24" name="Google Shape;324;ga372b1fc36_0_0"/>
          <p:cNvSpPr txBox="1"/>
          <p:nvPr/>
        </p:nvSpPr>
        <p:spPr>
          <a:xfrm>
            <a:off x="35181" y="104700"/>
            <a:ext cx="90204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Useful links</a:t>
            </a:r>
            <a:endParaRPr sz="4400" b="1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6" name="Google Shape;326;ga372b1fc36_0_0"/>
          <p:cNvSpPr/>
          <p:nvPr/>
        </p:nvSpPr>
        <p:spPr>
          <a:xfrm>
            <a:off x="9601201" y="104711"/>
            <a:ext cx="2395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Resources</a:t>
            </a:r>
            <a:endParaRPr sz="27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7" name="Google Shape;327;ga372b1fc3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2925" y="657738"/>
            <a:ext cx="2371725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a372b1fc36_0_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448" y="1772761"/>
            <a:ext cx="2463102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a372b1fc36_0_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4450" y="3849587"/>
            <a:ext cx="2578975" cy="204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a372b1fc36_0_0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33425" y="1772761"/>
            <a:ext cx="2487622" cy="19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a372b1fc36_0_0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49325" y="3840838"/>
            <a:ext cx="2487625" cy="202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a372b1fc36_0_0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36923" y="1783838"/>
            <a:ext cx="2463100" cy="191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a372b1fc36_0_0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52850" y="3896687"/>
            <a:ext cx="2371725" cy="199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90;ga3698263e4_0_0" descr="Microscop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8936182" y="3014205"/>
            <a:ext cx="3890553" cy="389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dc2c1e318_0_96"/>
          <p:cNvSpPr txBox="1">
            <a:spLocks noGrp="1"/>
          </p:cNvSpPr>
          <p:nvPr>
            <p:ph type="body" idx="1"/>
          </p:nvPr>
        </p:nvSpPr>
        <p:spPr>
          <a:xfrm>
            <a:off x="35180" y="900000"/>
            <a:ext cx="8864700" cy="59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3000" b="1" dirty="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you have a science background?</a:t>
            </a:r>
            <a:endParaRPr sz="3000" b="1" dirty="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3000" b="1" dirty="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you work in a field of science?</a:t>
            </a:r>
            <a:endParaRPr sz="3000" b="1" dirty="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3000" b="1" dirty="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you know someone who does?</a:t>
            </a:r>
            <a:endParaRPr sz="3000" b="1" dirty="0">
              <a:solidFill>
                <a:schemeClr val="accent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700" b="1" dirty="0">
              <a:solidFill>
                <a:srgbClr val="741B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4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would love to build some links with parents to further our possibilities driver and give children context for their learning.  </a:t>
            </a:r>
            <a:endParaRPr sz="2400"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4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you have a background in any field of Science and would be willing to talk to one of our year groups about what a job in Science entails please email the school office.</a:t>
            </a:r>
            <a:endParaRPr sz="2400"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4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will be looking for anyone who can talk about a career in Science to talk at various points through the year, including during Science Week in March </a:t>
            </a:r>
            <a:r>
              <a:rPr lang="en-GB" sz="2400" b="1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2022.</a:t>
            </a:r>
            <a:endParaRPr sz="2400"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</a:pPr>
            <a:endParaRPr sz="2700" b="1" dirty="0">
              <a:solidFill>
                <a:srgbClr val="741B4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9" name="Google Shape;339;gadc2c1e318_0_96"/>
          <p:cNvGrpSpPr/>
          <p:nvPr/>
        </p:nvGrpSpPr>
        <p:grpSpPr>
          <a:xfrm>
            <a:off x="9055676" y="0"/>
            <a:ext cx="3136256" cy="6858000"/>
            <a:chOff x="9055676" y="0"/>
            <a:chExt cx="3136256" cy="6858000"/>
          </a:xfrm>
        </p:grpSpPr>
        <p:sp>
          <p:nvSpPr>
            <p:cNvPr id="340" name="Google Shape;340;gadc2c1e318_0_96"/>
            <p:cNvSpPr/>
            <p:nvPr/>
          </p:nvSpPr>
          <p:spPr>
            <a:xfrm>
              <a:off x="9221932" y="0"/>
              <a:ext cx="2970000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1" name="Google Shape;341;gadc2c1e318_0_96"/>
            <p:cNvSpPr/>
            <p:nvPr/>
          </p:nvSpPr>
          <p:spPr>
            <a:xfrm>
              <a:off x="9055676" y="0"/>
              <a:ext cx="166200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2" name="Google Shape;342;gadc2c1e318_0_96"/>
            <p:cNvSpPr/>
            <p:nvPr/>
          </p:nvSpPr>
          <p:spPr>
            <a:xfrm>
              <a:off x="9221932" y="0"/>
              <a:ext cx="114300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3" name="Google Shape;343;gadc2c1e318_0_96"/>
            <p:cNvSpPr/>
            <p:nvPr/>
          </p:nvSpPr>
          <p:spPr>
            <a:xfrm>
              <a:off x="9336233" y="0"/>
              <a:ext cx="15060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4" name="Google Shape;344;gadc2c1e318_0_96"/>
            <p:cNvSpPr/>
            <p:nvPr/>
          </p:nvSpPr>
          <p:spPr>
            <a:xfrm>
              <a:off x="9336233" y="0"/>
              <a:ext cx="573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45" name="Google Shape;345;gadc2c1e318_0_96"/>
          <p:cNvSpPr txBox="1"/>
          <p:nvPr/>
        </p:nvSpPr>
        <p:spPr>
          <a:xfrm>
            <a:off x="35181" y="104700"/>
            <a:ext cx="90204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help us?</a:t>
            </a:r>
            <a:endParaRPr sz="4400" b="1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6" name="Google Shape;346;gadc2c1e318_0_96"/>
          <p:cNvSpPr/>
          <p:nvPr/>
        </p:nvSpPr>
        <p:spPr>
          <a:xfrm>
            <a:off x="9601201" y="104711"/>
            <a:ext cx="23952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Parent helpers</a:t>
            </a:r>
            <a:endParaRPr sz="27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7" name="Google Shape;347;gadc2c1e318_0_96" descr="Test tub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0534" y="4155643"/>
            <a:ext cx="2798617" cy="279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adc2c1e318_0_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01200" y="1004700"/>
            <a:ext cx="2395200" cy="1806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E79">
            <a:alpha val="97647"/>
          </a:srgbClr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>
            <a:spLocks noGrp="1"/>
          </p:cNvSpPr>
          <p:nvPr>
            <p:ph type="ctrTitle"/>
          </p:nvPr>
        </p:nvSpPr>
        <p:spPr>
          <a:xfrm>
            <a:off x="1580239" y="188729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lang="en-GB" sz="8000" b="1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Any questions?</a:t>
            </a:r>
            <a:endParaRPr sz="80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1"/>
          <p:cNvSpPr txBox="1">
            <a:spLocks noGrp="1"/>
          </p:cNvSpPr>
          <p:nvPr>
            <p:ph type="subTitle" idx="1"/>
          </p:nvPr>
        </p:nvSpPr>
        <p:spPr>
          <a:xfrm>
            <a:off x="1524000" y="4440114"/>
            <a:ext cx="9144000" cy="81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3600" dirty="0" smtClean="0">
                <a:solidFill>
                  <a:schemeClr val="lt1"/>
                </a:solidFill>
              </a:rPr>
              <a:t>Thank you for your time, please take a </a:t>
            </a:r>
            <a:r>
              <a:rPr lang="en-GB" sz="3600" smtClean="0">
                <a:solidFill>
                  <a:schemeClr val="lt1"/>
                </a:solidFill>
              </a:rPr>
              <a:t>few minutes </a:t>
            </a:r>
            <a:r>
              <a:rPr lang="en-GB" sz="3600" dirty="0" smtClean="0">
                <a:solidFill>
                  <a:schemeClr val="lt1"/>
                </a:solidFill>
              </a:rPr>
              <a:t>to complete the evaluation form.</a:t>
            </a:r>
            <a:endParaRPr sz="3600" dirty="0">
              <a:solidFill>
                <a:schemeClr val="lt1"/>
              </a:solidFill>
            </a:endParaRPr>
          </a:p>
        </p:txBody>
      </p:sp>
      <p:pic>
        <p:nvPicPr>
          <p:cNvPr id="79" name="Google Shape;79;p1" descr="Flas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48875">
            <a:off x="8487859" y="-136691"/>
            <a:ext cx="3005286" cy="3005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 descr="Rul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10505">
            <a:off x="10171718" y="145767"/>
            <a:ext cx="1574403" cy="157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 descr="Penc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79210">
            <a:off x="10917677" y="783939"/>
            <a:ext cx="1488402" cy="1488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031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c2c1e318_0_220"/>
          <p:cNvSpPr txBox="1">
            <a:spLocks noGrp="1"/>
          </p:cNvSpPr>
          <p:nvPr>
            <p:ph type="title"/>
          </p:nvPr>
        </p:nvSpPr>
        <p:spPr>
          <a:xfrm>
            <a:off x="162502" y="104704"/>
            <a:ext cx="10515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600" b="1" dirty="0" smtClean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Aims: </a:t>
            </a:r>
            <a:endParaRPr sz="3600" b="1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adc2c1e318_0_220"/>
          <p:cNvSpPr txBox="1">
            <a:spLocks noGrp="1"/>
          </p:cNvSpPr>
          <p:nvPr>
            <p:ph type="body" idx="4294967295"/>
          </p:nvPr>
        </p:nvSpPr>
        <p:spPr>
          <a:xfrm>
            <a:off x="144326" y="1161148"/>
            <a:ext cx="8864700" cy="54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•"/>
            </a:pP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primary science?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•"/>
            </a:pP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curriculum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•"/>
            </a:pP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Assessment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•"/>
            </a:pP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Engaging children and how we learn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•"/>
            </a:pP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Children’s work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•"/>
            </a:pPr>
            <a:r>
              <a:rPr lang="en-GB" b="1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Information on how to engage your children at home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•"/>
            </a:pP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help us?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</a:pPr>
            <a:endParaRPr b="1" u="sng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2" name="Google Shape;102;gadc2c1e318_0_220"/>
          <p:cNvGrpSpPr/>
          <p:nvPr/>
        </p:nvGrpSpPr>
        <p:grpSpPr>
          <a:xfrm>
            <a:off x="9055676" y="0"/>
            <a:ext cx="3136256" cy="6858000"/>
            <a:chOff x="9055676" y="0"/>
            <a:chExt cx="3136256" cy="6858000"/>
          </a:xfrm>
        </p:grpSpPr>
        <p:sp>
          <p:nvSpPr>
            <p:cNvPr id="103" name="Google Shape;103;gadc2c1e318_0_220"/>
            <p:cNvSpPr/>
            <p:nvPr/>
          </p:nvSpPr>
          <p:spPr>
            <a:xfrm>
              <a:off x="9221932" y="0"/>
              <a:ext cx="2970000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4" name="Google Shape;104;gadc2c1e318_0_220"/>
            <p:cNvSpPr/>
            <p:nvPr/>
          </p:nvSpPr>
          <p:spPr>
            <a:xfrm>
              <a:off x="9055676" y="0"/>
              <a:ext cx="166200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5" name="Google Shape;105;gadc2c1e318_0_220"/>
            <p:cNvSpPr/>
            <p:nvPr/>
          </p:nvSpPr>
          <p:spPr>
            <a:xfrm>
              <a:off x="9221932" y="0"/>
              <a:ext cx="114300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" name="Google Shape;106;gadc2c1e318_0_220"/>
            <p:cNvSpPr/>
            <p:nvPr/>
          </p:nvSpPr>
          <p:spPr>
            <a:xfrm>
              <a:off x="9336233" y="0"/>
              <a:ext cx="15060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7" name="Google Shape;107;gadc2c1e318_0_220"/>
            <p:cNvSpPr/>
            <p:nvPr/>
          </p:nvSpPr>
          <p:spPr>
            <a:xfrm>
              <a:off x="9336233" y="0"/>
              <a:ext cx="573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08" name="Google Shape;108;gadc2c1e318_0_220"/>
          <p:cNvSpPr/>
          <p:nvPr/>
        </p:nvSpPr>
        <p:spPr>
          <a:xfrm>
            <a:off x="9426109" y="305250"/>
            <a:ext cx="2812473" cy="12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Workshop aims</a:t>
            </a:r>
            <a:endParaRPr sz="24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" name="Google Shape;109;gadc2c1e318_0_220" descr="Microsc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936182" y="3014205"/>
            <a:ext cx="3890553" cy="389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adc727cdc7_0_0"/>
          <p:cNvSpPr txBox="1">
            <a:spLocks noGrp="1"/>
          </p:cNvSpPr>
          <p:nvPr>
            <p:ph type="title"/>
          </p:nvPr>
        </p:nvSpPr>
        <p:spPr>
          <a:xfrm>
            <a:off x="162502" y="104704"/>
            <a:ext cx="10515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 at primary school</a:t>
            </a:r>
            <a:endParaRPr sz="3600" b="1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gadc727cdc7_0_0"/>
          <p:cNvSpPr txBox="1">
            <a:spLocks noGrp="1"/>
          </p:cNvSpPr>
          <p:nvPr>
            <p:ph type="body" idx="4294967295"/>
          </p:nvPr>
        </p:nvSpPr>
        <p:spPr>
          <a:xfrm>
            <a:off x="162500" y="1396675"/>
            <a:ext cx="8864700" cy="46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Children are naturally curious. Science at primary school nurtures this curiosity and allows children to ask questions and develop the skills they need to answer those questions. 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Primary science helps pupils to: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●"/>
            </a:pP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Investigate problems.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●"/>
            </a:pPr>
            <a:r>
              <a:rPr lang="en-GB" b="1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 </a:t>
            </a: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science works.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Char char="●"/>
            </a:pPr>
            <a:r>
              <a:rPr lang="en-GB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Discover why science matters in the world. </a:t>
            </a:r>
            <a:endParaRPr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</a:pPr>
            <a:endParaRPr b="1" u="sng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7" name="Google Shape;117;gadc727cdc7_0_0"/>
          <p:cNvGrpSpPr/>
          <p:nvPr/>
        </p:nvGrpSpPr>
        <p:grpSpPr>
          <a:xfrm>
            <a:off x="9055676" y="0"/>
            <a:ext cx="3136256" cy="6858000"/>
            <a:chOff x="9055676" y="0"/>
            <a:chExt cx="3136256" cy="6858000"/>
          </a:xfrm>
        </p:grpSpPr>
        <p:sp>
          <p:nvSpPr>
            <p:cNvPr id="118" name="Google Shape;118;gadc727cdc7_0_0"/>
            <p:cNvSpPr/>
            <p:nvPr/>
          </p:nvSpPr>
          <p:spPr>
            <a:xfrm>
              <a:off x="9221932" y="0"/>
              <a:ext cx="2970000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9" name="Google Shape;119;gadc727cdc7_0_0"/>
            <p:cNvSpPr/>
            <p:nvPr/>
          </p:nvSpPr>
          <p:spPr>
            <a:xfrm>
              <a:off x="9055676" y="0"/>
              <a:ext cx="166200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0" name="Google Shape;120;gadc727cdc7_0_0"/>
            <p:cNvSpPr/>
            <p:nvPr/>
          </p:nvSpPr>
          <p:spPr>
            <a:xfrm>
              <a:off x="9221932" y="0"/>
              <a:ext cx="114300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1" name="Google Shape;121;gadc727cdc7_0_0"/>
            <p:cNvSpPr/>
            <p:nvPr/>
          </p:nvSpPr>
          <p:spPr>
            <a:xfrm>
              <a:off x="9336233" y="0"/>
              <a:ext cx="15060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2" name="Google Shape;122;gadc727cdc7_0_0"/>
            <p:cNvSpPr/>
            <p:nvPr/>
          </p:nvSpPr>
          <p:spPr>
            <a:xfrm>
              <a:off x="9336233" y="0"/>
              <a:ext cx="573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23" name="Google Shape;123;gadc727cdc7_0_0"/>
          <p:cNvSpPr/>
          <p:nvPr/>
        </p:nvSpPr>
        <p:spPr>
          <a:xfrm>
            <a:off x="9601201" y="104711"/>
            <a:ext cx="239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</a:t>
            </a:r>
            <a:r>
              <a:rPr lang="en-GB" sz="2400" b="1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Primary </a:t>
            </a:r>
            <a:r>
              <a:rPr lang="en-GB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Science?</a:t>
            </a:r>
            <a:endParaRPr sz="24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4" name="Google Shape;124;gadc727cdc7_0_0" descr="Microsc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936182" y="3014205"/>
            <a:ext cx="3890553" cy="389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2"/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145" name="Google Shape;145;p22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50" name="Google Shape;150;p22"/>
          <p:cNvSpPr txBox="1"/>
          <p:nvPr/>
        </p:nvSpPr>
        <p:spPr>
          <a:xfrm>
            <a:off x="350347" y="104706"/>
            <a:ext cx="90204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Diverse Curriculum</a:t>
            </a:r>
            <a:endParaRPr sz="440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22" descr="Flas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9536" y="2600123"/>
            <a:ext cx="4266669" cy="426666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/>
          <p:nvPr/>
        </p:nvSpPr>
        <p:spPr>
          <a:xfrm>
            <a:off x="9601201" y="104711"/>
            <a:ext cx="2395181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Diversity </a:t>
            </a:r>
            <a:endParaRPr sz="27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154726" y="874555"/>
            <a:ext cx="8705325" cy="547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diverse curriculum values children’s unique histories including their social, moral, religious and cultural backgrounds.  </a:t>
            </a:r>
            <a:endParaRPr sz="2200" b="1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links made between the children’s diversity, cultural capital and the curriculum are meaningful and build on the existing requirements of the National Curriculum.  </a:t>
            </a:r>
            <a:endParaRPr sz="2200" b="1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science topics allow children to see how Science is integrated through everyday life and their diversities.  </a:t>
            </a:r>
            <a:r>
              <a:rPr lang="en-GB" sz="22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As a school </a:t>
            </a:r>
            <a:r>
              <a:rPr lang="en-GB" sz="2200" b="1" i="0" u="none" strike="noStrike" cap="none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children from different </a:t>
            </a:r>
            <a:r>
              <a:rPr lang="en-GB" sz="22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cultures and backgrounds, we aim to prioritise and cater to the needs </a:t>
            </a:r>
            <a:r>
              <a:rPr lang="en-GB" sz="2200" b="1" i="0" u="none" strike="noStrike" cap="none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all our children. </a:t>
            </a:r>
            <a:endParaRPr sz="2200" b="1" dirty="0"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links to our possibilities driver, with the aim to provide children with a feeling that a career in Science is possible for anyone with an interest and one that they can achieve, whatever their background. </a:t>
            </a:r>
            <a:endParaRPr sz="2200" b="1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01200" y="787875"/>
            <a:ext cx="2395175" cy="189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2"/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161" name="Google Shape;161;p2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66" name="Google Shape;166;p2"/>
          <p:cNvSpPr txBox="1"/>
          <p:nvPr/>
        </p:nvSpPr>
        <p:spPr>
          <a:xfrm>
            <a:off x="117264" y="116361"/>
            <a:ext cx="90204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 overview</a:t>
            </a:r>
            <a:endParaRPr sz="4400" b="1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7" name="Google Shape;167;p2" descr="Flas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9536" y="2591331"/>
            <a:ext cx="4266669" cy="426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9" y="1056335"/>
            <a:ext cx="9116573" cy="5368171"/>
          </a:xfrm>
          <a:prstGeom prst="rect">
            <a:avLst/>
          </a:prstGeom>
        </p:spPr>
      </p:pic>
      <p:sp>
        <p:nvSpPr>
          <p:cNvPr id="168" name="Google Shape;168;p2"/>
          <p:cNvSpPr/>
          <p:nvPr/>
        </p:nvSpPr>
        <p:spPr>
          <a:xfrm>
            <a:off x="9601201" y="104711"/>
            <a:ext cx="239518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 </a:t>
            </a:r>
            <a:endParaRPr sz="27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1893276" y="2781412"/>
            <a:ext cx="1151792" cy="219809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1845653" y="3378307"/>
            <a:ext cx="1518137" cy="255476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1903536" y="3964908"/>
            <a:ext cx="1151792" cy="219809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893276" y="5412564"/>
            <a:ext cx="1470514" cy="324789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1893276" y="4607905"/>
            <a:ext cx="1597270" cy="381471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1845653" y="5963498"/>
            <a:ext cx="1402372" cy="306947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190977" y="204317"/>
            <a:ext cx="10515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 </a:t>
            </a:r>
            <a:endParaRPr sz="3600" b="1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23"/>
          <p:cNvSpPr txBox="1">
            <a:spLocks noGrp="1"/>
          </p:cNvSpPr>
          <p:nvPr>
            <p:ph type="body" idx="4294967295"/>
          </p:nvPr>
        </p:nvSpPr>
        <p:spPr>
          <a:xfrm>
            <a:off x="190975" y="1755725"/>
            <a:ext cx="8864700" cy="4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Font typeface="Century Gothic"/>
              <a:buChar char="•"/>
            </a:pPr>
            <a:r>
              <a:rPr lang="en-GB" sz="3600" b="1">
                <a:latin typeface="Century Gothic"/>
                <a:ea typeface="Century Gothic"/>
                <a:cs typeface="Century Gothic"/>
                <a:sym typeface="Century Gothic"/>
              </a:rPr>
              <a:t>Academic word list.</a:t>
            </a:r>
            <a:endParaRPr sz="3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Font typeface="Century Gothic"/>
              <a:buChar char="•"/>
            </a:pPr>
            <a:r>
              <a:rPr lang="en-GB" sz="3600" b="1">
                <a:latin typeface="Century Gothic"/>
                <a:ea typeface="Century Gothic"/>
                <a:cs typeface="Century Gothic"/>
                <a:sym typeface="Century Gothic"/>
              </a:rPr>
              <a:t>Topic specific.</a:t>
            </a:r>
            <a:endParaRPr sz="3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Font typeface="Century Gothic"/>
              <a:buChar char="•"/>
            </a:pPr>
            <a:r>
              <a:rPr lang="en-GB" sz="3600" b="1">
                <a:latin typeface="Century Gothic"/>
                <a:ea typeface="Century Gothic"/>
                <a:cs typeface="Century Gothic"/>
                <a:sym typeface="Century Gothic"/>
              </a:rPr>
              <a:t>Mapped out for each term.</a:t>
            </a:r>
            <a:endParaRPr sz="3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Font typeface="Century Gothic"/>
              <a:buChar char="•"/>
            </a:pPr>
            <a:r>
              <a:rPr lang="en-GB" sz="3600" b="1">
                <a:latin typeface="Century Gothic"/>
                <a:ea typeface="Century Gothic"/>
                <a:cs typeface="Century Gothic"/>
                <a:sym typeface="Century Gothic"/>
              </a:rPr>
              <a:t>Word of the week.</a:t>
            </a:r>
            <a:endParaRPr sz="36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83" name="Google Shape;183;p23"/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184" name="Google Shape;184;p23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5" name="Google Shape;185;p23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6" name="Google Shape;186;p23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7" name="Google Shape;187;p23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89" name="Google Shape;189;p23"/>
          <p:cNvSpPr/>
          <p:nvPr/>
        </p:nvSpPr>
        <p:spPr>
          <a:xfrm>
            <a:off x="9652251" y="212148"/>
            <a:ext cx="2395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Science Vocabulary</a:t>
            </a:r>
            <a:endParaRPr sz="24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2250" y="1050925"/>
            <a:ext cx="2395200" cy="86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 descr="Flas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9536" y="2591331"/>
            <a:ext cx="4266669" cy="4266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adc2c1e31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863" y="120963"/>
            <a:ext cx="10588274" cy="6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"/>
          <p:cNvSpPr txBox="1">
            <a:spLocks noGrp="1"/>
          </p:cNvSpPr>
          <p:nvPr>
            <p:ph type="title"/>
          </p:nvPr>
        </p:nvSpPr>
        <p:spPr>
          <a:xfrm>
            <a:off x="162502" y="104704"/>
            <a:ext cx="10515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Engaging our learners</a:t>
            </a:r>
            <a:endParaRPr sz="3600" b="1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Google Shape;234;p3"/>
          <p:cNvSpPr txBox="1">
            <a:spLocks noGrp="1"/>
          </p:cNvSpPr>
          <p:nvPr>
            <p:ph type="body" idx="4294967295"/>
          </p:nvPr>
        </p:nvSpPr>
        <p:spPr>
          <a:xfrm>
            <a:off x="162501" y="2221274"/>
            <a:ext cx="8864600" cy="386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GB" sz="4400" b="1" dirty="0">
                <a:latin typeface="Century Gothic"/>
                <a:ea typeface="Century Gothic"/>
                <a:cs typeface="Century Gothic"/>
                <a:sym typeface="Century Gothic"/>
              </a:rPr>
              <a:t>Hook lesson.</a:t>
            </a:r>
            <a:endParaRPr dirty="0"/>
          </a:p>
          <a:p>
            <a:pPr marL="228600" lvl="0" indent="-92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</a:pPr>
            <a:endParaRPr sz="44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GB" sz="44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Key Scientists</a:t>
            </a:r>
            <a:r>
              <a:rPr lang="en-GB" sz="4400" b="1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  <a:p>
            <a:pPr marL="228600" lvl="0" indent="-92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</a:pPr>
            <a:endParaRPr sz="44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GB" sz="4400" b="1" dirty="0">
                <a:latin typeface="Century Gothic"/>
                <a:ea typeface="Century Gothic"/>
                <a:cs typeface="Century Gothic"/>
                <a:sym typeface="Century Gothic"/>
              </a:rPr>
              <a:t>Practical investigations. </a:t>
            </a:r>
            <a:endParaRPr dirty="0"/>
          </a:p>
          <a:p>
            <a:pPr marL="228600" lvl="0" indent="-92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None/>
            </a:pPr>
            <a:endParaRPr sz="36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5" name="Google Shape;235;p3"/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236" name="Google Shape;236;p3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41" name="Google Shape;241;p3" descr="Test tub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0534" y="4155643"/>
            <a:ext cx="2798617" cy="279861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"/>
          <p:cNvSpPr/>
          <p:nvPr/>
        </p:nvSpPr>
        <p:spPr>
          <a:xfrm>
            <a:off x="9601201" y="104711"/>
            <a:ext cx="239518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Curriculum  </a:t>
            </a:r>
            <a:r>
              <a:rPr lang="en-GB" sz="24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structure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"/>
          <p:cNvSpPr txBox="1">
            <a:spLocks noGrp="1"/>
          </p:cNvSpPr>
          <p:nvPr>
            <p:ph type="body" idx="1"/>
          </p:nvPr>
        </p:nvSpPr>
        <p:spPr>
          <a:xfrm>
            <a:off x="279380" y="861793"/>
            <a:ext cx="8542500" cy="5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A starter </a:t>
            </a:r>
            <a:r>
              <a:rPr lang="en-GB" sz="32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including the introduction of the word </a:t>
            </a:r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of the </a:t>
            </a:r>
            <a:r>
              <a:rPr lang="en-GB" sz="32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week.</a:t>
            </a:r>
            <a:endParaRPr sz="3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lvl="0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Lesson Learning </a:t>
            </a:r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Objective </a:t>
            </a:r>
            <a:r>
              <a:rPr lang="en-GB" sz="32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and Steps </a:t>
            </a:r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to Success (how will they achieve the </a:t>
            </a:r>
            <a:r>
              <a:rPr lang="en-GB" sz="32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learning?).</a:t>
            </a:r>
            <a:endParaRPr sz="32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lvl="0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Prior </a:t>
            </a:r>
            <a:r>
              <a:rPr lang="en-GB" sz="32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learning/previous knowledge links. </a:t>
            </a:r>
            <a:endParaRPr sz="3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lvl="0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Skills and knowledge input.</a:t>
            </a:r>
            <a:endParaRPr sz="3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lvl="0" indent="-3048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Differentiated activity/task/Investigation</a:t>
            </a:r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32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lvl="0" indent="-30480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3200"/>
              <a:buChar char="•"/>
            </a:pPr>
            <a:r>
              <a:rPr lang="en-GB" sz="3200" b="1" dirty="0">
                <a:latin typeface="Century Gothic"/>
                <a:ea typeface="Century Gothic"/>
                <a:cs typeface="Century Gothic"/>
                <a:sym typeface="Century Gothic"/>
              </a:rPr>
              <a:t>Plenary.</a:t>
            </a:r>
            <a:endParaRPr sz="32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9" name="Google Shape;249;p9"/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250" name="Google Shape;250;p9"/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rgbClr val="1E4E7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55" name="Google Shape;255;p9"/>
          <p:cNvSpPr txBox="1"/>
          <p:nvPr/>
        </p:nvSpPr>
        <p:spPr>
          <a:xfrm>
            <a:off x="279366" y="116366"/>
            <a:ext cx="82284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32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does a Science lesson look like?</a:t>
            </a:r>
            <a:endParaRPr sz="3200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6" name="Google Shape;256;p9" descr="Microsc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936181" y="3014205"/>
            <a:ext cx="3890553" cy="3890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9"/>
          <p:cNvSpPr/>
          <p:nvPr/>
        </p:nvSpPr>
        <p:spPr>
          <a:xfrm>
            <a:off x="9601201" y="104711"/>
            <a:ext cx="239518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Lesson structure</a:t>
            </a:r>
            <a:endParaRPr sz="27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737</Words>
  <Application>Microsoft Office PowerPoint</Application>
  <PresentationFormat>Widescreen</PresentationFormat>
  <Paragraphs>109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Century Gothic</vt:lpstr>
      <vt:lpstr>Arial</vt:lpstr>
      <vt:lpstr>Office Theme</vt:lpstr>
      <vt:lpstr>Science</vt:lpstr>
      <vt:lpstr>Aims: </vt:lpstr>
      <vt:lpstr>Science at primary school</vt:lpstr>
      <vt:lpstr>PowerPoint Presentation</vt:lpstr>
      <vt:lpstr>PowerPoint Presentation</vt:lpstr>
      <vt:lpstr>Vocabulary </vt:lpstr>
      <vt:lpstr>PowerPoint Presentation</vt:lpstr>
      <vt:lpstr>Engaging our learners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</dc:title>
  <dc:creator>Beatrice Aina</dc:creator>
  <cp:lastModifiedBy>Beatrice Aina</cp:lastModifiedBy>
  <cp:revision>24</cp:revision>
  <dcterms:created xsi:type="dcterms:W3CDTF">2020-07-13T15:42:59Z</dcterms:created>
  <dcterms:modified xsi:type="dcterms:W3CDTF">2021-11-14T18:04:11Z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