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8" r:id="rId3"/>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98EE29-AD9F-FB17-794E-5305C2D8EFD1}" name="Scarlett Addison (s2214587)" initials="SA(" userId="S::s2214587@students.southwark.ac.uk::aaa0aea9-e0ce-43f4-83b0-c977a2dd2161" providerId="AD"/>
  <p188:author id="{FBFCE574-F231-5E92-9AE2-2A92FBD0C08D}" name="Lydia Nixon" initials="LN" userId="S::LNixon@lambeth.gov.uk::4cd73916-4124-4a33-8e6b-32c14c2a57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5BD00"/>
    <a:srgbClr val="D1D1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082" autoAdjust="0"/>
    <p:restoredTop sz="95721"/>
  </p:normalViewPr>
  <p:slideViewPr>
    <p:cSldViewPr snapToGrid="0" showGuides="1">
      <p:cViewPr>
        <p:scale>
          <a:sx n="29" d="100"/>
          <a:sy n="29" d="100"/>
        </p:scale>
        <p:origin x="772" y="-4424"/>
      </p:cViewPr>
      <p:guideLst>
        <p:guide orient="horz" pos="13482"/>
        <p:guide pos="9535"/>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F78F7-ACC8-2D4D-9190-D1691B68786A}" type="datetimeFigureOut">
              <a:rPr lang="en-US" smtClean="0"/>
              <a:t>2/27/2026</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6218-8E0F-1340-9546-F70980F1469B}" type="slidenum">
              <a:rPr lang="en-US" smtClean="0"/>
              <a:t>‹#›</a:t>
            </a:fld>
            <a:endParaRPr lang="en-US"/>
          </a:p>
        </p:txBody>
      </p:sp>
    </p:spTree>
    <p:extLst>
      <p:ext uri="{BB962C8B-B14F-4D97-AF65-F5344CB8AC3E}">
        <p14:creationId xmlns:p14="http://schemas.microsoft.com/office/powerpoint/2010/main" val="113296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0 Portrait Poster - 2 column guides">
    <p:spTree>
      <p:nvGrpSpPr>
        <p:cNvPr id="1" name=""/>
        <p:cNvGrpSpPr/>
        <p:nvPr/>
      </p:nvGrpSpPr>
      <p:grpSpPr>
        <a:xfrm>
          <a:off x="0" y="0"/>
          <a:ext cx="0" cy="0"/>
          <a:chOff x="0" y="0"/>
          <a:chExt cx="0" cy="0"/>
        </a:xfrm>
      </p:grpSpPr>
      <p:sp>
        <p:nvSpPr>
          <p:cNvPr id="3" name="Title 2" descr="Poster title"/>
          <p:cNvSpPr>
            <a:spLocks noGrp="1"/>
          </p:cNvSpPr>
          <p:nvPr>
            <p:ph type="title" hasCustomPrompt="1"/>
          </p:nvPr>
        </p:nvSpPr>
        <p:spPr>
          <a:xfrm>
            <a:off x="1045390" y="997061"/>
            <a:ext cx="28150323" cy="1203827"/>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5" name="Text Placeholder 4" descr="Authors"/>
          <p:cNvSpPr>
            <a:spLocks noGrp="1"/>
          </p:cNvSpPr>
          <p:nvPr>
            <p:ph type="body" sz="quarter" idx="17" hasCustomPrompt="1"/>
          </p:nvPr>
        </p:nvSpPr>
        <p:spPr>
          <a:xfrm>
            <a:off x="1077913" y="2957513"/>
            <a:ext cx="22983825" cy="969962"/>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800" b="1">
                <a:solidFill>
                  <a:schemeClr val="bg1"/>
                </a:solidFill>
              </a:defRPr>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to add authors – Arial bold 48pt</a:t>
            </a:r>
          </a:p>
          <a:p>
            <a:pPr lvl="0"/>
            <a:endParaRPr lang="en-GB" dirty="0"/>
          </a:p>
        </p:txBody>
      </p:sp>
      <p:sp>
        <p:nvSpPr>
          <p:cNvPr id="14" name="Text Placeholder 13"/>
          <p:cNvSpPr>
            <a:spLocks noGrp="1"/>
          </p:cNvSpPr>
          <p:nvPr>
            <p:ph type="body" sz="quarter" idx="18" hasCustomPrompt="1"/>
          </p:nvPr>
        </p:nvSpPr>
        <p:spPr>
          <a:xfrm>
            <a:off x="1077913" y="4508500"/>
            <a:ext cx="22983825" cy="510067"/>
          </a:xfrm>
          <a:prstGeom prst="rect">
            <a:avLst/>
          </a:prstGeom>
        </p:spPr>
        <p:txBody>
          <a:bodyPr/>
          <a:lstStyle>
            <a:lvl1pPr marL="0" indent="0">
              <a:buNone/>
              <a:defRPr sz="2800" b="1">
                <a:solidFill>
                  <a:schemeClr val="bg1"/>
                </a:solidFill>
              </a:defRPr>
            </a:lvl1pPr>
          </a:lstStyle>
          <a:p>
            <a:pPr lvl="0"/>
            <a:r>
              <a:rPr lang="en-GB" dirty="0"/>
              <a:t>Click to add affiliation – Arial bold 28pt</a:t>
            </a:r>
          </a:p>
        </p:txBody>
      </p:sp>
      <p:sp>
        <p:nvSpPr>
          <p:cNvPr id="18"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27" name="Text Placeholder 26"/>
          <p:cNvSpPr>
            <a:spLocks noGrp="1"/>
          </p:cNvSpPr>
          <p:nvPr>
            <p:ph type="body" sz="quarter" idx="20" hasCustomPrompt="1"/>
          </p:nvPr>
        </p:nvSpPr>
        <p:spPr>
          <a:xfrm>
            <a:off x="1077912" y="40955913"/>
            <a:ext cx="13552487" cy="1847849"/>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29" name="Text Placeholder 28"/>
          <p:cNvSpPr>
            <a:spLocks noGrp="1"/>
          </p:cNvSpPr>
          <p:nvPr>
            <p:ph type="body" sz="quarter" idx="21" hasCustomPrompt="1"/>
          </p:nvPr>
        </p:nvSpPr>
        <p:spPr>
          <a:xfrm>
            <a:off x="15642771" y="40955913"/>
            <a:ext cx="13552942" cy="18478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481391781"/>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guide id="3" pos="9751" userDrawn="1">
          <p15:clr>
            <a:srgbClr val="FBAE40"/>
          </p15:clr>
        </p15:guide>
        <p15:guide id="4" pos="93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0 Portrait Poster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446" y="1046644"/>
            <a:ext cx="28129871" cy="103770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20" y="2980169"/>
            <a:ext cx="22983818" cy="816054"/>
          </a:xfrm>
          <a:prstGeom prst="rect">
            <a:avLst/>
          </a:prstGeom>
        </p:spPr>
        <p:txBody>
          <a:bodyPr/>
          <a:lstStyle>
            <a:lvl1pPr marL="0" indent="0">
              <a:buNone/>
              <a:defRPr sz="4800" b="1" baseline="0">
                <a:solidFill>
                  <a:schemeClr val="bg1"/>
                </a:solidFill>
              </a:defRPr>
            </a:lvl1pPr>
          </a:lstStyle>
          <a:p>
            <a:pPr lvl="0"/>
            <a:r>
              <a:rPr lang="en-GB" dirty="0"/>
              <a:t>Click to add authors – Arial bold 48pt</a:t>
            </a:r>
          </a:p>
        </p:txBody>
      </p:sp>
      <p:sp>
        <p:nvSpPr>
          <p:cNvPr id="6" name="Text Placeholder 5"/>
          <p:cNvSpPr>
            <a:spLocks noGrp="1"/>
          </p:cNvSpPr>
          <p:nvPr>
            <p:ph type="body" sz="quarter" idx="21" hasCustomPrompt="1"/>
          </p:nvPr>
        </p:nvSpPr>
        <p:spPr>
          <a:xfrm>
            <a:off x="1091128" y="4540125"/>
            <a:ext cx="22970610" cy="446192"/>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18"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11" name="Rectangle 10"/>
          <p:cNvSpPr/>
          <p:nvPr userDrawn="1"/>
        </p:nvSpPr>
        <p:spPr>
          <a:xfrm>
            <a:off x="1127051" y="6280150"/>
            <a:ext cx="13650987"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1077913" y="6280150"/>
            <a:ext cx="13700125" cy="33462913"/>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atin typeface="Arial" panose="020B0604020202020204" pitchFamily="34" charset="0"/>
                <a:cs typeface="Arial" panose="020B0604020202020204" pitchFamily="34" charset="0"/>
              </a:defRPr>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2" name="Rectangle 11"/>
          <p:cNvSpPr/>
          <p:nvPr userDrawn="1"/>
        </p:nvSpPr>
        <p:spPr>
          <a:xfrm>
            <a:off x="15510779" y="6273467"/>
            <a:ext cx="13650987"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p:cNvSpPr>
            <a:spLocks noGrp="1"/>
          </p:cNvSpPr>
          <p:nvPr>
            <p:ph sz="quarter" idx="11" hasCustomPrompt="1"/>
          </p:nvPr>
        </p:nvSpPr>
        <p:spPr>
          <a:xfrm>
            <a:off x="15510779" y="6257592"/>
            <a:ext cx="13698538" cy="33462913"/>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8" name="Text Placeholder 27"/>
          <p:cNvSpPr>
            <a:spLocks noGrp="1"/>
          </p:cNvSpPr>
          <p:nvPr>
            <p:ph type="body" sz="quarter" idx="22" hasCustomPrompt="1"/>
          </p:nvPr>
        </p:nvSpPr>
        <p:spPr>
          <a:xfrm>
            <a:off x="1091128" y="40943213"/>
            <a:ext cx="13686910"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30" name="Text Placeholder 29"/>
          <p:cNvSpPr>
            <a:spLocks noGrp="1"/>
          </p:cNvSpPr>
          <p:nvPr>
            <p:ph type="body" sz="quarter" idx="23" hasCustomPrompt="1"/>
          </p:nvPr>
        </p:nvSpPr>
        <p:spPr>
          <a:xfrm>
            <a:off x="15510779" y="40943213"/>
            <a:ext cx="13699221" cy="1860550"/>
          </a:xfrm>
          <a:prstGeom prst="rect">
            <a:avLst/>
          </a:prstGeom>
        </p:spPr>
        <p:txBody>
          <a:bodyPr/>
          <a:lstStyle>
            <a:lvl1pPr marL="0" indent="0">
              <a:buNone/>
              <a:defRPr sz="2860" baseline="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3585393932"/>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0 Portrait Poster - 2 columns with 4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913" y="1009640"/>
            <a:ext cx="28117800" cy="96726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13" y="2957513"/>
            <a:ext cx="22972712" cy="933450"/>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28" name="Text Placeholder 27"/>
          <p:cNvSpPr>
            <a:spLocks noGrp="1"/>
          </p:cNvSpPr>
          <p:nvPr>
            <p:ph type="body" sz="quarter" idx="21" hasCustomPrompt="1"/>
          </p:nvPr>
        </p:nvSpPr>
        <p:spPr>
          <a:xfrm>
            <a:off x="1077913" y="4508500"/>
            <a:ext cx="22972712" cy="509588"/>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23"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7" name="Rectangle 6"/>
          <p:cNvSpPr/>
          <p:nvPr userDrawn="1"/>
        </p:nvSpPr>
        <p:spPr>
          <a:xfrm>
            <a:off x="1077913" y="6280150"/>
            <a:ext cx="13700125" cy="161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a:spLocks noGrp="1"/>
          </p:cNvSpPr>
          <p:nvPr>
            <p:ph sz="quarter" idx="10" hasCustomPrompt="1"/>
          </p:nvPr>
        </p:nvSpPr>
        <p:spPr>
          <a:xfrm>
            <a:off x="1077913" y="6280150"/>
            <a:ext cx="13700125" cy="16130588"/>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9" name="Rectangle 8"/>
          <p:cNvSpPr/>
          <p:nvPr userDrawn="1"/>
        </p:nvSpPr>
        <p:spPr>
          <a:xfrm>
            <a:off x="1077913" y="23527883"/>
            <a:ext cx="13700125" cy="1619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7"/>
          <p:cNvSpPr>
            <a:spLocks noGrp="1"/>
          </p:cNvSpPr>
          <p:nvPr>
            <p:ph sz="quarter" idx="12" hasCustomPrompt="1"/>
          </p:nvPr>
        </p:nvSpPr>
        <p:spPr>
          <a:xfrm>
            <a:off x="1077913" y="23490238"/>
            <a:ext cx="13700125" cy="16198850"/>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8" name="Rectangle 7"/>
          <p:cNvSpPr/>
          <p:nvPr userDrawn="1"/>
        </p:nvSpPr>
        <p:spPr>
          <a:xfrm>
            <a:off x="15497175" y="6280150"/>
            <a:ext cx="13700125" cy="161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1" hasCustomPrompt="1"/>
          </p:nvPr>
        </p:nvSpPr>
        <p:spPr>
          <a:xfrm>
            <a:off x="15497175" y="6280150"/>
            <a:ext cx="13700125" cy="16130588"/>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2" name="Rectangle 11"/>
          <p:cNvSpPr/>
          <p:nvPr userDrawn="1"/>
        </p:nvSpPr>
        <p:spPr>
          <a:xfrm>
            <a:off x="15497175" y="23490238"/>
            <a:ext cx="13700125" cy="1619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19"/>
          <p:cNvSpPr>
            <a:spLocks noGrp="1"/>
          </p:cNvSpPr>
          <p:nvPr>
            <p:ph sz="quarter" idx="13" hasCustomPrompt="1"/>
          </p:nvPr>
        </p:nvSpPr>
        <p:spPr>
          <a:xfrm>
            <a:off x="15497175" y="23528338"/>
            <a:ext cx="13698538" cy="16160750"/>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1" name="Text Placeholder 30"/>
          <p:cNvSpPr>
            <a:spLocks noGrp="1"/>
          </p:cNvSpPr>
          <p:nvPr>
            <p:ph type="body" sz="quarter" idx="22" hasCustomPrompt="1"/>
          </p:nvPr>
        </p:nvSpPr>
        <p:spPr>
          <a:xfrm>
            <a:off x="1077912" y="40943213"/>
            <a:ext cx="13700125"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33" name="Text Placeholder 32"/>
          <p:cNvSpPr>
            <a:spLocks noGrp="1"/>
          </p:cNvSpPr>
          <p:nvPr>
            <p:ph type="body" sz="quarter" idx="23" hasCustomPrompt="1"/>
          </p:nvPr>
        </p:nvSpPr>
        <p:spPr>
          <a:xfrm>
            <a:off x="15497175" y="40943213"/>
            <a:ext cx="13698538"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96750265"/>
      </p:ext>
    </p:extLst>
  </p:cSld>
  <p:clrMapOvr>
    <a:masterClrMapping/>
  </p:clrMapOvr>
  <p:extLst>
    <p:ext uri="{DCECCB84-F9BA-43D5-87BE-67443E8EF086}">
      <p15:sldGuideLst xmlns:p15="http://schemas.microsoft.com/office/powerpoint/2012/main">
        <p15:guide id="3" pos="9535" userDrawn="1">
          <p15:clr>
            <a:srgbClr val="000000"/>
          </p15:clr>
        </p15:guide>
        <p15:guide id="4" orient="horz" pos="13481" userDrawn="1">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0 Portrait Poster - 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1077914" y="1018104"/>
            <a:ext cx="28119092" cy="935518"/>
          </a:xfrm>
          <a:prstGeom prst="rect">
            <a:avLst/>
          </a:prstGeom>
        </p:spPr>
        <p:txBody>
          <a:bodyPr/>
          <a:lstStyle>
            <a:lvl1pPr>
              <a:defRPr sz="7200" b="1" baseline="0">
                <a:solidFill>
                  <a:schemeClr val="bg1"/>
                </a:solidFill>
              </a:defRPr>
            </a:lvl1pPr>
          </a:lstStyle>
          <a:p>
            <a:endParaRPr lang="en-GB" dirty="0"/>
          </a:p>
        </p:txBody>
      </p:sp>
      <p:sp>
        <p:nvSpPr>
          <p:cNvPr id="19" name="Rectangle 18"/>
          <p:cNvSpPr/>
          <p:nvPr userDrawn="1"/>
        </p:nvSpPr>
        <p:spPr>
          <a:xfrm>
            <a:off x="1077687" y="6280150"/>
            <a:ext cx="28118026" cy="5351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25" hasCustomPrompt="1"/>
          </p:nvPr>
        </p:nvSpPr>
        <p:spPr>
          <a:xfrm>
            <a:off x="1077913" y="6280149"/>
            <a:ext cx="28117800" cy="5215165"/>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20" name="Rectangle 19"/>
          <p:cNvSpPr/>
          <p:nvPr userDrawn="1"/>
        </p:nvSpPr>
        <p:spPr>
          <a:xfrm>
            <a:off x="1108758" y="37138203"/>
            <a:ext cx="28086955" cy="296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p:cNvSpPr>
            <a:spLocks noGrp="1"/>
          </p:cNvSpPr>
          <p:nvPr>
            <p:ph sz="quarter" idx="11" hasCustomPrompt="1"/>
          </p:nvPr>
        </p:nvSpPr>
        <p:spPr>
          <a:xfrm>
            <a:off x="1108758" y="37099649"/>
            <a:ext cx="28117799" cy="2964995"/>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2" name="Rectangle 21"/>
          <p:cNvSpPr/>
          <p:nvPr userDrawn="1"/>
        </p:nvSpPr>
        <p:spPr>
          <a:xfrm>
            <a:off x="1077687" y="12246429"/>
            <a:ext cx="13700351" cy="24277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a:spLocks noGrp="1"/>
          </p:cNvSpPr>
          <p:nvPr>
            <p:ph sz="quarter" idx="13" hasCustomPrompt="1"/>
          </p:nvPr>
        </p:nvSpPr>
        <p:spPr>
          <a:xfrm>
            <a:off x="1077915" y="12246430"/>
            <a:ext cx="13667466" cy="24277184"/>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3" name="Rectangle 22"/>
          <p:cNvSpPr/>
          <p:nvPr userDrawn="1"/>
        </p:nvSpPr>
        <p:spPr>
          <a:xfrm>
            <a:off x="15528247" y="12246429"/>
            <a:ext cx="13667466" cy="24277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4" hasCustomPrompt="1"/>
          </p:nvPr>
        </p:nvSpPr>
        <p:spPr>
          <a:xfrm>
            <a:off x="15560904" y="12246430"/>
            <a:ext cx="13636394" cy="24277184"/>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Tree>
    <p:extLst>
      <p:ext uri="{BB962C8B-B14F-4D97-AF65-F5344CB8AC3E}">
        <p14:creationId xmlns:p14="http://schemas.microsoft.com/office/powerpoint/2010/main" val="3550616651"/>
      </p:ext>
    </p:extLst>
  </p:cSld>
  <p:clrMapOvr>
    <a:masterClrMapping/>
  </p:clrMapOvr>
  <p:extLst>
    <p:ext uri="{DCECCB84-F9BA-43D5-87BE-67443E8EF086}">
      <p15:sldGuideLst xmlns:p15="http://schemas.microsoft.com/office/powerpoint/2012/main">
        <p15:guide id="1" pos="9535">
          <p15:clr>
            <a:srgbClr val="000000"/>
          </p15:clr>
        </p15:guide>
        <p15:guide id="2" orient="horz" pos="13481">
          <p15:clr>
            <a:srgbClr val="000000"/>
          </p15:clr>
        </p15:guide>
        <p15:guide id="3" orient="horz" pos="8719">
          <p15:clr>
            <a:srgbClr val="FBAE40"/>
          </p15:clr>
        </p15:guide>
        <p15:guide id="4" orient="horz" pos="15908">
          <p15:clr>
            <a:srgbClr val="FBAE40"/>
          </p15:clr>
        </p15:guide>
        <p15:guide id="5" orient="horz" pos="230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0 Portrait Poster - 5 boxes">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77913" y="1005645"/>
            <a:ext cx="28117800" cy="96726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5" name="Text Placeholder 4"/>
          <p:cNvSpPr>
            <a:spLocks noGrp="1"/>
          </p:cNvSpPr>
          <p:nvPr>
            <p:ph type="body" sz="quarter" idx="21" hasCustomPrompt="1"/>
          </p:nvPr>
        </p:nvSpPr>
        <p:spPr>
          <a:xfrm>
            <a:off x="1089025" y="2957513"/>
            <a:ext cx="22972713" cy="720725"/>
          </a:xfrm>
          <a:prstGeom prst="rect">
            <a:avLst/>
          </a:prstGeom>
        </p:spPr>
        <p:txBody>
          <a:bodyPr/>
          <a:lstStyle>
            <a:lvl1pPr marL="0" indent="0">
              <a:buNone/>
              <a:defRPr sz="4800" b="1" baseline="0">
                <a:solidFill>
                  <a:schemeClr val="bg1"/>
                </a:solidFill>
              </a:defRPr>
            </a:lvl1pPr>
          </a:lstStyle>
          <a:p>
            <a:pPr lvl="0"/>
            <a:r>
              <a:rPr lang="en-GB" dirty="0"/>
              <a:t>Click to add authors – Arial bold 48pt</a:t>
            </a:r>
          </a:p>
        </p:txBody>
      </p:sp>
      <p:sp>
        <p:nvSpPr>
          <p:cNvPr id="7" name="Text Placeholder 6"/>
          <p:cNvSpPr>
            <a:spLocks noGrp="1"/>
          </p:cNvSpPr>
          <p:nvPr>
            <p:ph type="body" sz="quarter" idx="22" hasCustomPrompt="1"/>
          </p:nvPr>
        </p:nvSpPr>
        <p:spPr>
          <a:xfrm>
            <a:off x="1111250" y="4508500"/>
            <a:ext cx="22950488" cy="509588"/>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28"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19" name="Rectangle 18"/>
          <p:cNvSpPr/>
          <p:nvPr userDrawn="1"/>
        </p:nvSpPr>
        <p:spPr>
          <a:xfrm>
            <a:off x="1077913" y="6280150"/>
            <a:ext cx="28117800" cy="691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25" hasCustomPrompt="1"/>
          </p:nvPr>
        </p:nvSpPr>
        <p:spPr>
          <a:xfrm>
            <a:off x="1035050" y="6287294"/>
            <a:ext cx="28084463" cy="6840538"/>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20" name="Rectangle 19"/>
          <p:cNvSpPr/>
          <p:nvPr userDrawn="1"/>
        </p:nvSpPr>
        <p:spPr>
          <a:xfrm>
            <a:off x="1110797" y="13876338"/>
            <a:ext cx="13667241" cy="1069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1"/>
          <p:cNvSpPr>
            <a:spLocks noGrp="1"/>
          </p:cNvSpPr>
          <p:nvPr>
            <p:ph sz="quarter" idx="11" hasCustomPrompt="1"/>
          </p:nvPr>
        </p:nvSpPr>
        <p:spPr>
          <a:xfrm>
            <a:off x="1077912" y="13876338"/>
            <a:ext cx="13700125" cy="1069340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2" name="Rectangle 21"/>
          <p:cNvSpPr/>
          <p:nvPr userDrawn="1"/>
        </p:nvSpPr>
        <p:spPr>
          <a:xfrm>
            <a:off x="1110797" y="25253950"/>
            <a:ext cx="13667241" cy="1066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a:spLocks noGrp="1"/>
          </p:cNvSpPr>
          <p:nvPr>
            <p:ph sz="quarter" idx="12" hasCustomPrompt="1"/>
          </p:nvPr>
        </p:nvSpPr>
        <p:spPr>
          <a:xfrm>
            <a:off x="1089532" y="25253950"/>
            <a:ext cx="13700125" cy="10669588"/>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1" name="Rectangle 20"/>
          <p:cNvSpPr/>
          <p:nvPr userDrawn="1"/>
        </p:nvSpPr>
        <p:spPr>
          <a:xfrm>
            <a:off x="15435262" y="25242044"/>
            <a:ext cx="13717135" cy="1068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3" hasCustomPrompt="1"/>
          </p:nvPr>
        </p:nvSpPr>
        <p:spPr>
          <a:xfrm>
            <a:off x="15469508" y="25255981"/>
            <a:ext cx="13683570" cy="10681494"/>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3" name="Rectangle 22"/>
          <p:cNvSpPr/>
          <p:nvPr userDrawn="1"/>
        </p:nvSpPr>
        <p:spPr>
          <a:xfrm>
            <a:off x="1077912" y="36542663"/>
            <a:ext cx="28117801" cy="3647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quarter" idx="26" hasCustomPrompt="1"/>
          </p:nvPr>
        </p:nvSpPr>
        <p:spPr>
          <a:xfrm>
            <a:off x="1132341" y="36542663"/>
            <a:ext cx="28117801" cy="3647394"/>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11" name="Text Placeholder 10"/>
          <p:cNvSpPr>
            <a:spLocks noGrp="1"/>
          </p:cNvSpPr>
          <p:nvPr>
            <p:ph type="body" sz="quarter" idx="23" hasCustomPrompt="1"/>
          </p:nvPr>
        </p:nvSpPr>
        <p:spPr>
          <a:xfrm>
            <a:off x="1077913" y="40943213"/>
            <a:ext cx="13700124" cy="1860550"/>
          </a:xfrm>
          <a:prstGeom prst="rect">
            <a:avLst/>
          </a:prstGeom>
        </p:spPr>
        <p:txBody>
          <a:bodyPr/>
          <a:lstStyle>
            <a:lvl1pPr marL="0" indent="0">
              <a:buNone/>
              <a:defRPr sz="2860" baseline="0">
                <a:solidFill>
                  <a:schemeClr val="bg1"/>
                </a:solidFill>
              </a:defRPr>
            </a:lvl1pPr>
          </a:lstStyle>
          <a:p>
            <a:pPr lvl="0"/>
            <a:r>
              <a:rPr lang="en-GB" dirty="0"/>
              <a:t>Add contact details here</a:t>
            </a:r>
          </a:p>
        </p:txBody>
      </p:sp>
      <p:sp>
        <p:nvSpPr>
          <p:cNvPr id="35" name="Text Placeholder 34"/>
          <p:cNvSpPr>
            <a:spLocks noGrp="1"/>
          </p:cNvSpPr>
          <p:nvPr>
            <p:ph type="body" sz="quarter" idx="24" hasCustomPrompt="1"/>
          </p:nvPr>
        </p:nvSpPr>
        <p:spPr>
          <a:xfrm>
            <a:off x="15528926" y="40943213"/>
            <a:ext cx="13666787" cy="1860550"/>
          </a:xfrm>
          <a:prstGeom prst="rect">
            <a:avLst/>
          </a:prstGeom>
        </p:spPr>
        <p:txBody>
          <a:bodyPr/>
          <a:lstStyle>
            <a:lvl1pPr marL="0" indent="0">
              <a:buNone/>
              <a:defRPr sz="2860" baseline="0">
                <a:solidFill>
                  <a:schemeClr val="bg1"/>
                </a:solidFill>
              </a:defRPr>
            </a:lvl1pPr>
          </a:lstStyle>
          <a:p>
            <a:pPr lvl="0"/>
            <a:r>
              <a:rPr lang="en-GB" dirty="0"/>
              <a:t>                                                                                         Add collaborator logos here</a:t>
            </a:r>
          </a:p>
        </p:txBody>
      </p:sp>
      <p:sp>
        <p:nvSpPr>
          <p:cNvPr id="2" name="Content Placeholder 15">
            <a:extLst>
              <a:ext uri="{FF2B5EF4-FFF2-40B4-BE49-F238E27FC236}">
                <a16:creationId xmlns:a16="http://schemas.microsoft.com/office/drawing/2014/main" id="{F06F8872-D607-056E-6BF4-1A97362D4B8A}"/>
              </a:ext>
            </a:extLst>
          </p:cNvPr>
          <p:cNvSpPr>
            <a:spLocks noGrp="1"/>
          </p:cNvSpPr>
          <p:nvPr>
            <p:ph sz="quarter" idx="27" hasCustomPrompt="1"/>
          </p:nvPr>
        </p:nvSpPr>
        <p:spPr>
          <a:xfrm>
            <a:off x="15332755" y="13921119"/>
            <a:ext cx="13683570" cy="10681494"/>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7" name="Rectangle 16">
            <a:extLst>
              <a:ext uri="{FF2B5EF4-FFF2-40B4-BE49-F238E27FC236}">
                <a16:creationId xmlns:a16="http://schemas.microsoft.com/office/drawing/2014/main" id="{A729B746-515D-8DDD-2641-8FF11F745D5D}"/>
              </a:ext>
            </a:extLst>
          </p:cNvPr>
          <p:cNvSpPr/>
          <p:nvPr userDrawn="1"/>
        </p:nvSpPr>
        <p:spPr>
          <a:xfrm>
            <a:off x="15331847" y="13932580"/>
            <a:ext cx="13717135" cy="1068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6679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9535">
          <p15:clr>
            <a:srgbClr val="000000"/>
          </p15:clr>
        </p15:guide>
        <p15:guide id="2" orient="horz" pos="1348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0 Portrait Poster - 6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913" y="999837"/>
            <a:ext cx="28111043" cy="97928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13" y="2957513"/>
            <a:ext cx="22983825" cy="720725"/>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6" name="Text Placeholder 5"/>
          <p:cNvSpPr>
            <a:spLocks noGrp="1"/>
          </p:cNvSpPr>
          <p:nvPr>
            <p:ph type="body" sz="quarter" idx="21" hasCustomPrompt="1"/>
          </p:nvPr>
        </p:nvSpPr>
        <p:spPr>
          <a:xfrm>
            <a:off x="1077913" y="4508500"/>
            <a:ext cx="22983825" cy="509588"/>
          </a:xfrm>
          <a:prstGeom prst="rect">
            <a:avLst/>
          </a:prstGeom>
        </p:spPr>
        <p:txBody>
          <a:bodyPr/>
          <a:lstStyle>
            <a:lvl1pPr marL="0" indent="0">
              <a:buNone/>
              <a:defRPr sz="2800" b="1" baseline="0">
                <a:solidFill>
                  <a:schemeClr val="bg1"/>
                </a:solidFill>
              </a:defRPr>
            </a:lvl1pPr>
          </a:lstStyle>
          <a:p>
            <a:pPr lvl="0"/>
            <a:r>
              <a:rPr lang="en-GB" dirty="0"/>
              <a:t>Click to add affiliations – Arial bold 28pt</a:t>
            </a:r>
          </a:p>
        </p:txBody>
      </p:sp>
      <p:sp>
        <p:nvSpPr>
          <p:cNvPr id="25"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29" name="Rectangle 28"/>
          <p:cNvSpPr/>
          <p:nvPr userDrawn="1"/>
        </p:nvSpPr>
        <p:spPr>
          <a:xfrm>
            <a:off x="1077913" y="6280151"/>
            <a:ext cx="10350500" cy="1448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3"/>
          <p:cNvSpPr>
            <a:spLocks noGrp="1"/>
          </p:cNvSpPr>
          <p:nvPr>
            <p:ph sz="quarter" idx="16" hasCustomPrompt="1"/>
          </p:nvPr>
        </p:nvSpPr>
        <p:spPr>
          <a:xfrm>
            <a:off x="1077913" y="6268130"/>
            <a:ext cx="10350500" cy="14489113"/>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0" name="Rectangle 29"/>
          <p:cNvSpPr/>
          <p:nvPr userDrawn="1"/>
        </p:nvSpPr>
        <p:spPr>
          <a:xfrm>
            <a:off x="12142381" y="6268130"/>
            <a:ext cx="17053106" cy="1830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2" hasCustomPrompt="1"/>
          </p:nvPr>
        </p:nvSpPr>
        <p:spPr>
          <a:xfrm>
            <a:off x="12149138" y="6280151"/>
            <a:ext cx="17046575" cy="18289588"/>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1" name="Rectangle 30"/>
          <p:cNvSpPr/>
          <p:nvPr userDrawn="1"/>
        </p:nvSpPr>
        <p:spPr>
          <a:xfrm>
            <a:off x="1077687" y="21390429"/>
            <a:ext cx="10350726" cy="1074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7"/>
          <p:cNvSpPr>
            <a:spLocks noGrp="1"/>
          </p:cNvSpPr>
          <p:nvPr>
            <p:ph sz="quarter" idx="13" hasCustomPrompt="1"/>
          </p:nvPr>
        </p:nvSpPr>
        <p:spPr>
          <a:xfrm>
            <a:off x="1077913" y="21390429"/>
            <a:ext cx="10350500" cy="10752591"/>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2" name="Rectangle 31"/>
          <p:cNvSpPr/>
          <p:nvPr userDrawn="1"/>
        </p:nvSpPr>
        <p:spPr>
          <a:xfrm>
            <a:off x="12149138" y="25253950"/>
            <a:ext cx="17046575" cy="68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19"/>
          <p:cNvSpPr>
            <a:spLocks noGrp="1"/>
          </p:cNvSpPr>
          <p:nvPr>
            <p:ph sz="quarter" idx="14" hasCustomPrompt="1"/>
          </p:nvPr>
        </p:nvSpPr>
        <p:spPr>
          <a:xfrm>
            <a:off x="12142381" y="25265970"/>
            <a:ext cx="17046575" cy="687705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3" name="Rectangle 32"/>
          <p:cNvSpPr/>
          <p:nvPr userDrawn="1"/>
        </p:nvSpPr>
        <p:spPr>
          <a:xfrm>
            <a:off x="1077913" y="32839251"/>
            <a:ext cx="14058900" cy="6913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5"/>
          <p:cNvSpPr>
            <a:spLocks noGrp="1"/>
          </p:cNvSpPr>
          <p:nvPr>
            <p:ph sz="quarter" idx="17" hasCustomPrompt="1"/>
          </p:nvPr>
        </p:nvSpPr>
        <p:spPr>
          <a:xfrm>
            <a:off x="1077913" y="32815211"/>
            <a:ext cx="14058900" cy="6911977"/>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4" name="Rectangle 33"/>
          <p:cNvSpPr/>
          <p:nvPr userDrawn="1"/>
        </p:nvSpPr>
        <p:spPr>
          <a:xfrm>
            <a:off x="16099971" y="32815211"/>
            <a:ext cx="13079073" cy="6937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7"/>
          <p:cNvSpPr>
            <a:spLocks noGrp="1"/>
          </p:cNvSpPr>
          <p:nvPr>
            <p:ph sz="quarter" idx="18" hasCustomPrompt="1"/>
          </p:nvPr>
        </p:nvSpPr>
        <p:spPr>
          <a:xfrm>
            <a:off x="16099971" y="32815212"/>
            <a:ext cx="13079073" cy="6911976"/>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8" name="Text Placeholder 7"/>
          <p:cNvSpPr>
            <a:spLocks noGrp="1"/>
          </p:cNvSpPr>
          <p:nvPr>
            <p:ph type="body" sz="quarter" idx="22" hasCustomPrompt="1"/>
          </p:nvPr>
        </p:nvSpPr>
        <p:spPr>
          <a:xfrm>
            <a:off x="1077912" y="40943213"/>
            <a:ext cx="13487173"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10" name="Text Placeholder 9"/>
          <p:cNvSpPr>
            <a:spLocks noGrp="1"/>
          </p:cNvSpPr>
          <p:nvPr>
            <p:ph type="body" sz="quarter" idx="23" hasCustomPrompt="1"/>
          </p:nvPr>
        </p:nvSpPr>
        <p:spPr>
          <a:xfrm>
            <a:off x="15708086" y="40943213"/>
            <a:ext cx="13481277"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1378997620"/>
      </p:ext>
    </p:extLst>
  </p:cSld>
  <p:clrMapOvr>
    <a:masterClrMapping/>
  </p:clrMapOvr>
  <p:extLst>
    <p:ext uri="{DCECCB84-F9BA-43D5-87BE-67443E8EF086}">
      <p15:sldGuideLst xmlns:p15="http://schemas.microsoft.com/office/powerpoint/2012/main">
        <p15:guide id="3" pos="9535" userDrawn="1">
          <p15:clr>
            <a:srgbClr val="000000"/>
          </p15:clr>
        </p15:guide>
        <p15:guide id="4" orient="horz" pos="13481" userDrawn="1">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0 Portrait Poster - 3 column gu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913" y="1032569"/>
            <a:ext cx="28117800" cy="1110677"/>
          </a:xfrm>
          <a:prstGeom prst="rect">
            <a:avLst/>
          </a:prstGeom>
        </p:spPr>
        <p:txBody>
          <a:bodyPr/>
          <a:lstStyle>
            <a:lvl1pPr>
              <a:defRPr sz="7200" b="1" baseline="0">
                <a:solidFill>
                  <a:schemeClr val="bg1"/>
                </a:solidFill>
              </a:defRPr>
            </a:lvl1pPr>
          </a:lstStyle>
          <a:p>
            <a:r>
              <a:rPr lang="en-US" dirty="0"/>
              <a:t>Click to add title – Arial bold 72pt</a:t>
            </a:r>
            <a:endParaRPr lang="en-GB" dirty="0"/>
          </a:p>
        </p:txBody>
      </p:sp>
      <p:sp>
        <p:nvSpPr>
          <p:cNvPr id="13" name="Text Placeholder 12"/>
          <p:cNvSpPr>
            <a:spLocks noGrp="1"/>
          </p:cNvSpPr>
          <p:nvPr>
            <p:ph type="body" sz="quarter" idx="21" hasCustomPrompt="1"/>
          </p:nvPr>
        </p:nvSpPr>
        <p:spPr>
          <a:xfrm>
            <a:off x="1077913" y="2968625"/>
            <a:ext cx="22983825" cy="731505"/>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17" name="Text Placeholder 16"/>
          <p:cNvSpPr>
            <a:spLocks noGrp="1"/>
          </p:cNvSpPr>
          <p:nvPr>
            <p:ph type="body" sz="quarter" idx="23" hasCustomPrompt="1"/>
          </p:nvPr>
        </p:nvSpPr>
        <p:spPr>
          <a:xfrm>
            <a:off x="1077913" y="4516438"/>
            <a:ext cx="22983825" cy="565925"/>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14"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27" name="Text Placeholder 26"/>
          <p:cNvSpPr>
            <a:spLocks noGrp="1"/>
          </p:cNvSpPr>
          <p:nvPr>
            <p:ph type="body" sz="quarter" idx="25" hasCustomPrompt="1"/>
          </p:nvPr>
        </p:nvSpPr>
        <p:spPr>
          <a:xfrm>
            <a:off x="1077913" y="40943214"/>
            <a:ext cx="13487400"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29" name="Text Placeholder 28"/>
          <p:cNvSpPr>
            <a:spLocks noGrp="1"/>
          </p:cNvSpPr>
          <p:nvPr>
            <p:ph type="body" sz="quarter" idx="26" hasCustomPrompt="1"/>
          </p:nvPr>
        </p:nvSpPr>
        <p:spPr>
          <a:xfrm>
            <a:off x="15708313" y="40892820"/>
            <a:ext cx="13487400" cy="1910944"/>
          </a:xfrm>
          <a:prstGeom prst="rect">
            <a:avLst/>
          </a:prstGeom>
        </p:spPr>
        <p:txBody>
          <a:bodyPr/>
          <a:lstStyle>
            <a:lvl1pPr marL="0" indent="0">
              <a:buNone/>
              <a:defRPr sz="2860" baseline="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1295652917"/>
      </p:ext>
    </p:extLst>
  </p:cSld>
  <p:clrMapOvr>
    <a:masterClrMapping/>
  </p:clrMapOvr>
  <p:extLst>
    <p:ext uri="{DCECCB84-F9BA-43D5-87BE-67443E8EF086}">
      <p15:sldGuideLst xmlns:p15="http://schemas.microsoft.com/office/powerpoint/2012/main">
        <p15:guide id="2" pos="6270" userDrawn="1">
          <p15:clr>
            <a:srgbClr val="FBAE40"/>
          </p15:clr>
        </p15:guide>
        <p15:guide id="3" pos="6768" userDrawn="1">
          <p15:clr>
            <a:srgbClr val="FBAE40"/>
          </p15:clr>
        </p15:guide>
        <p15:guide id="4" pos="12363" userDrawn="1">
          <p15:clr>
            <a:srgbClr val="FBAE40"/>
          </p15:clr>
        </p15:guide>
        <p15:guide id="5" pos="12775" userDrawn="1">
          <p15:clr>
            <a:srgbClr val="FBAE40"/>
          </p15:clr>
        </p15:guide>
        <p15:guide id="6" pos="9535" userDrawn="1">
          <p15:clr>
            <a:srgbClr val="000000"/>
          </p15:clr>
        </p15:guide>
        <p15:guide id="7" orient="horz" pos="13481" userDrawn="1">
          <p15:clr>
            <a:srgbClr val="000000"/>
          </p15:clr>
        </p15:guide>
        <p15:guide id="8" orient="horz" pos="25774" userDrawn="1">
          <p15:clr>
            <a:srgbClr val="FBAE40"/>
          </p15:clr>
        </p15:guide>
        <p15:guide id="9" orient="horz" pos="6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0 Portrait Poster -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9663" y="1010019"/>
            <a:ext cx="28086050" cy="96726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13" y="2957513"/>
            <a:ext cx="22983825" cy="933450"/>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24" name="Text Placeholder 23"/>
          <p:cNvSpPr>
            <a:spLocks noGrp="1"/>
          </p:cNvSpPr>
          <p:nvPr>
            <p:ph type="body" sz="quarter" idx="21" hasCustomPrompt="1"/>
          </p:nvPr>
        </p:nvSpPr>
        <p:spPr>
          <a:xfrm>
            <a:off x="1077913" y="4508500"/>
            <a:ext cx="22983825" cy="509588"/>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19"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5" name="Rectangle 4"/>
          <p:cNvSpPr/>
          <p:nvPr userDrawn="1"/>
        </p:nvSpPr>
        <p:spPr>
          <a:xfrm>
            <a:off x="1110343" y="6280150"/>
            <a:ext cx="8849632"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p:cNvSpPr>
            <a:spLocks noGrp="1"/>
          </p:cNvSpPr>
          <p:nvPr>
            <p:ph sz="quarter" idx="10" hasCustomPrompt="1"/>
          </p:nvPr>
        </p:nvSpPr>
        <p:spPr>
          <a:xfrm>
            <a:off x="1109663" y="6280150"/>
            <a:ext cx="8850312" cy="33447038"/>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6" name="Rectangle 5"/>
          <p:cNvSpPr/>
          <p:nvPr userDrawn="1"/>
        </p:nvSpPr>
        <p:spPr>
          <a:xfrm>
            <a:off x="10744881" y="6280150"/>
            <a:ext cx="8849632"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10"/>
          <p:cNvSpPr>
            <a:spLocks noGrp="1"/>
          </p:cNvSpPr>
          <p:nvPr>
            <p:ph sz="quarter" idx="11" hasCustomPrompt="1"/>
          </p:nvPr>
        </p:nvSpPr>
        <p:spPr>
          <a:xfrm>
            <a:off x="10744200" y="6280150"/>
            <a:ext cx="8850313" cy="33430936"/>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7" name="Rectangle 6"/>
          <p:cNvSpPr/>
          <p:nvPr userDrawn="1"/>
        </p:nvSpPr>
        <p:spPr>
          <a:xfrm>
            <a:off x="20346081" y="6280150"/>
            <a:ext cx="8849632"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2"/>
          <p:cNvSpPr>
            <a:spLocks noGrp="1"/>
          </p:cNvSpPr>
          <p:nvPr>
            <p:ph sz="quarter" idx="12" hasCustomPrompt="1"/>
          </p:nvPr>
        </p:nvSpPr>
        <p:spPr>
          <a:xfrm>
            <a:off x="20280313" y="6280150"/>
            <a:ext cx="8915400" cy="33430936"/>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7" name="Text Placeholder 26"/>
          <p:cNvSpPr>
            <a:spLocks noGrp="1"/>
          </p:cNvSpPr>
          <p:nvPr>
            <p:ph type="body" sz="quarter" idx="22" hasCustomPrompt="1"/>
          </p:nvPr>
        </p:nvSpPr>
        <p:spPr>
          <a:xfrm>
            <a:off x="1077912" y="40943213"/>
            <a:ext cx="13552487"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29" name="Text Placeholder 28"/>
          <p:cNvSpPr>
            <a:spLocks noGrp="1"/>
          </p:cNvSpPr>
          <p:nvPr>
            <p:ph type="body" sz="quarter" idx="23" hasCustomPrompt="1"/>
          </p:nvPr>
        </p:nvSpPr>
        <p:spPr>
          <a:xfrm>
            <a:off x="15642771" y="40943213"/>
            <a:ext cx="13552942"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2060189354"/>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 Colour Palle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81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review.tinyurl.com/UCL-GDPR"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ucl.ac.uk/library/ucl-copyright-advice"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ucl.ac.uk/cam/brand"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UCL Banne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767" y="-111590"/>
            <a:ext cx="30327160" cy="5599368"/>
          </a:xfrm>
          <a:prstGeom prst="rect">
            <a:avLst/>
          </a:prstGeom>
        </p:spPr>
      </p:pic>
      <p:sp>
        <p:nvSpPr>
          <p:cNvPr id="42" name="Rectangle 41"/>
          <p:cNvSpPr/>
          <p:nvPr userDrawn="1"/>
        </p:nvSpPr>
        <p:spPr>
          <a:xfrm>
            <a:off x="0" y="40625486"/>
            <a:ext cx="30275213" cy="25001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002E5FBB-FB53-4B43-925B-1900D8F85C2B}"/>
              </a:ext>
              <a:ext uri="{C183D7F6-B498-43B3-948B-1728B52AA6E4}">
                <adec:decorative xmlns:adec="http://schemas.microsoft.com/office/drawing/2017/decorative" val="1"/>
              </a:ext>
            </a:extLst>
          </p:cNvPr>
          <p:cNvSpPr/>
          <p:nvPr userDrawn="1"/>
        </p:nvSpPr>
        <p:spPr>
          <a:xfrm>
            <a:off x="-13911943" y="1"/>
            <a:ext cx="13449297" cy="40494856"/>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0" name="TextBox 9">
            <a:extLst>
              <a:ext uri="{FF2B5EF4-FFF2-40B4-BE49-F238E27FC236}">
                <a16:creationId xmlns:a16="http://schemas.microsoft.com/office/drawing/2014/main" id="{460486A7-30C0-4771-A900-AAFFEAE1146C}"/>
              </a:ext>
            </a:extLst>
          </p:cNvPr>
          <p:cNvSpPr txBox="1"/>
          <p:nvPr userDrawn="1"/>
        </p:nvSpPr>
        <p:spPr>
          <a:xfrm>
            <a:off x="-8958774" y="1054366"/>
            <a:ext cx="3542958" cy="833172"/>
          </a:xfrm>
          <a:prstGeom prst="rect">
            <a:avLst/>
          </a:prstGeom>
          <a:noFill/>
        </p:spPr>
        <p:txBody>
          <a:bodyPr wrap="none" tIns="46797" bIns="46797" rtlCol="0">
            <a:spAutoFit/>
          </a:bodyPr>
          <a:lstStyle/>
          <a:p>
            <a:r>
              <a:rPr lang="en-GB" sz="4800" b="1" dirty="0">
                <a:latin typeface="+mj-lt"/>
              </a:rPr>
              <a:t>Guidelines:</a:t>
            </a:r>
          </a:p>
        </p:txBody>
      </p:sp>
      <p:sp>
        <p:nvSpPr>
          <p:cNvPr id="11" name="TextBox 10">
            <a:extLst>
              <a:ext uri="{FF2B5EF4-FFF2-40B4-BE49-F238E27FC236}">
                <a16:creationId xmlns:a16="http://schemas.microsoft.com/office/drawing/2014/main" id="{AAE1DDCA-E69D-4D9F-9870-6F8562E2A2F8}"/>
              </a:ext>
              <a:ext uri="{C183D7F6-B498-43B3-948B-1728B52AA6E4}">
                <adec:decorative xmlns:adec="http://schemas.microsoft.com/office/drawing/2017/decorative" val="0"/>
              </a:ext>
            </a:extLst>
          </p:cNvPr>
          <p:cNvSpPr txBox="1"/>
          <p:nvPr userDrawn="1"/>
        </p:nvSpPr>
        <p:spPr>
          <a:xfrm>
            <a:off x="-12136928" y="2941903"/>
            <a:ext cx="9899266" cy="30395111"/>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UCL Banner </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The colour and format should not be altered.</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Do not place other images or logos on the banner.</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Title text should be left aligned unless a poster number is added.</a:t>
            </a:r>
          </a:p>
          <a:p>
            <a:pPr marL="0" indent="0">
              <a:buFontTx/>
              <a:buNone/>
            </a:pPr>
            <a:endParaRPr lang="en-GB" sz="3200" b="0" dirty="0"/>
          </a:p>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Layout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This should be visually appealing and easy to follow. Be consistent.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Choose one slide layout and delete the rest of the slides. Adjust background boxes via the slide master view if required – see under view menu.</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Ensure that the guides are turned on – see under view menu.</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Keep within the margin guidelines at the edge to help visibility and avoid the risk of content being trimmed off. </a:t>
            </a:r>
          </a:p>
          <a:p>
            <a:pPr marL="0" indent="0">
              <a:buFontTx/>
              <a:buNone/>
            </a:pPr>
            <a:endParaRPr lang="en-GB" sz="3200" b="1" dirty="0"/>
          </a:p>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Text</a:t>
            </a:r>
            <a:r>
              <a:rPr lang="en-GB" sz="4400" b="1" kern="1200" dirty="0">
                <a:solidFill>
                  <a:schemeClr val="tx1"/>
                </a:solidFill>
                <a:latin typeface="+mn-lt"/>
                <a:ea typeface="+mn-ea"/>
                <a:cs typeface="+mn-cs"/>
              </a:rPr>
              <a:t> </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Aim for 300-600 words that are concise and straight to the point.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Avoid font sizes below 24pt except for captions.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a maximum of two fonts (the official UCL fonts are Arial or Helvetica, with Garamond as an additional font in the body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bullet points to break up large areas of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Left justified text is easier to read than fully justified.</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Set headings in bold.</a:t>
            </a:r>
          </a:p>
          <a:p>
            <a:pPr>
              <a:buFontTx/>
              <a:buNone/>
            </a:pPr>
            <a:endParaRPr lang="en-GB" sz="3200" b="1" dirty="0"/>
          </a:p>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Graphs, Images and Tables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They must be embedded in your file by inserting the file rather than copying and pasting.</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Make sure they are sufficient size and clearly visible with at least 150dpi.</a:t>
            </a:r>
            <a:endParaRPr lang="en-GB" sz="4000" b="1" dirty="0"/>
          </a:p>
          <a:p>
            <a:pPr>
              <a:buFontTx/>
              <a:buNone/>
            </a:pPr>
            <a:endParaRPr lang="en-GB" sz="3200" b="1" dirty="0"/>
          </a:p>
        </p:txBody>
      </p:sp>
      <p:sp>
        <p:nvSpPr>
          <p:cNvPr id="4" name="Rounded Rectangle 3">
            <a:extLst>
              <a:ext uri="{FF2B5EF4-FFF2-40B4-BE49-F238E27FC236}">
                <a16:creationId xmlns:a16="http://schemas.microsoft.com/office/drawing/2014/main" id="{002E5FBB-FB53-4B43-925B-1900D8F85C2B}"/>
              </a:ext>
              <a:ext uri="{C183D7F6-B498-43B3-948B-1728B52AA6E4}">
                <adec:decorative xmlns:adec="http://schemas.microsoft.com/office/drawing/2017/decorative" val="1"/>
              </a:ext>
            </a:extLst>
          </p:cNvPr>
          <p:cNvSpPr/>
          <p:nvPr userDrawn="1"/>
        </p:nvSpPr>
        <p:spPr>
          <a:xfrm>
            <a:off x="30736272" y="0"/>
            <a:ext cx="13449297" cy="40494856"/>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 name="TextBox 4">
            <a:extLst>
              <a:ext uri="{FF2B5EF4-FFF2-40B4-BE49-F238E27FC236}">
                <a16:creationId xmlns:a16="http://schemas.microsoft.com/office/drawing/2014/main" id="{4AE4917F-44AA-42A0-A37D-362EC920AC03}"/>
              </a:ext>
            </a:extLst>
          </p:cNvPr>
          <p:cNvSpPr txBox="1"/>
          <p:nvPr userDrawn="1"/>
        </p:nvSpPr>
        <p:spPr>
          <a:xfrm>
            <a:off x="34952861" y="1054366"/>
            <a:ext cx="5016117" cy="833172"/>
          </a:xfrm>
          <a:prstGeom prst="rect">
            <a:avLst/>
          </a:prstGeom>
          <a:noFill/>
        </p:spPr>
        <p:txBody>
          <a:bodyPr wrap="none" tIns="46797" bIns="46797" rtlCol="0">
            <a:spAutoFit/>
          </a:bodyPr>
          <a:lstStyle/>
          <a:p>
            <a:r>
              <a:rPr lang="en-GB" sz="4800" b="1" dirty="0">
                <a:latin typeface="+mj-lt"/>
              </a:rPr>
              <a:t>Guidelines </a:t>
            </a:r>
            <a:r>
              <a:rPr lang="en-GB" sz="4800" b="1" dirty="0" err="1">
                <a:latin typeface="+mj-lt"/>
              </a:rPr>
              <a:t>cont</a:t>
            </a:r>
            <a:r>
              <a:rPr lang="en-GB" sz="4800" b="1" dirty="0">
                <a:latin typeface="+mj-lt"/>
              </a:rPr>
              <a:t>:</a:t>
            </a:r>
          </a:p>
        </p:txBody>
      </p:sp>
      <p:sp>
        <p:nvSpPr>
          <p:cNvPr id="6" name="TextBox 5">
            <a:extLst>
              <a:ext uri="{FF2B5EF4-FFF2-40B4-BE49-F238E27FC236}">
                <a16:creationId xmlns:a16="http://schemas.microsoft.com/office/drawing/2014/main" id="{ACE2FCA7-9DB8-47EA-9CD5-CED948F4A325}"/>
              </a:ext>
            </a:extLst>
          </p:cNvPr>
          <p:cNvSpPr txBox="1"/>
          <p:nvPr userDrawn="1"/>
        </p:nvSpPr>
        <p:spPr>
          <a:xfrm>
            <a:off x="32428237" y="2941903"/>
            <a:ext cx="9899266" cy="10635855"/>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Colour</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Select background colours that contrast well with the font to allow easier reading of your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Avoid backgrounds with bright or dark colours and full of texture as this will distract readers.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Try not to use too many colours – 1-2 work well, plus images and charts.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The template is formatted with appropriate UCL colours for the banner colour chosen.</a:t>
            </a:r>
          </a:p>
          <a:p>
            <a:pPr marL="457154" marR="0" lvl="0" indent="-457154" algn="l" defTabSz="457154"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4000" kern="1200" dirty="0">
                <a:solidFill>
                  <a:schemeClr val="tx1"/>
                </a:solidFill>
                <a:latin typeface="+mn-lt"/>
                <a:ea typeface="+mn-ea"/>
                <a:cs typeface="+mn-cs"/>
              </a:rPr>
              <a:t>Don’t use multiple layers of transparency in PowerPoint.</a:t>
            </a:r>
          </a:p>
          <a:p>
            <a:pPr marL="457154" indent="-457154" algn="l" defTabSz="457154" rtl="0" eaLnBrk="1" latinLnBrk="0" hangingPunct="1">
              <a:lnSpc>
                <a:spcPct val="100000"/>
              </a:lnSpc>
              <a:spcAft>
                <a:spcPts val="1800"/>
              </a:spcAft>
              <a:buFont typeface="Arial" panose="020B0604020202020204" pitchFamily="34" charset="0"/>
              <a:buChar char="•"/>
            </a:pPr>
            <a:endParaRPr lang="en-GB" sz="3600" b="1" kern="120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2F795265-BF50-4AB3-8E7B-E09E72992F10}"/>
              </a:ext>
            </a:extLst>
          </p:cNvPr>
          <p:cNvSpPr txBox="1"/>
          <p:nvPr userDrawn="1"/>
        </p:nvSpPr>
        <p:spPr>
          <a:xfrm>
            <a:off x="32542405" y="13060413"/>
            <a:ext cx="9899266" cy="14852394"/>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Copyright  and GDPR</a:t>
            </a:r>
          </a:p>
          <a:p>
            <a:r>
              <a:rPr lang="en-GB" sz="3600" dirty="0"/>
              <a:t>(copy and paste the link  to your browser )</a:t>
            </a:r>
          </a:p>
          <a:p>
            <a:endParaRPr lang="en-GB" sz="3200" dirty="0">
              <a:hlinkClick r:id="" action="ppaction://noaction"/>
            </a:endParaRPr>
          </a:p>
          <a:p>
            <a:r>
              <a:rPr lang="en-GB" sz="4000" dirty="0">
                <a:hlinkClick r:id="" action="ppaction://noaction"/>
              </a:rPr>
              <a:t>https</a:t>
            </a:r>
            <a:r>
              <a:rPr lang="en-GB" sz="4000" dirty="0">
                <a:hlinkClick r:id="rId12"/>
              </a:rPr>
              <a:t>://www.ucl.ac.uk/library/ucl-copyright-advice</a:t>
            </a:r>
            <a:endParaRPr lang="en-GB" sz="4000" dirty="0"/>
          </a:p>
          <a:p>
            <a:endParaRPr lang="en-GB" sz="4000" dirty="0"/>
          </a:p>
          <a:p>
            <a:r>
              <a:rPr lang="en-GB" sz="4000" dirty="0">
                <a:hlinkClick r:id="rId13"/>
              </a:rPr>
              <a:t>https://preview.tinyurl.com/UCL-GDPR</a:t>
            </a:r>
            <a:endParaRPr lang="en-GB" sz="4000" dirty="0"/>
          </a:p>
          <a:p>
            <a:endParaRPr lang="en-GB" sz="3200" dirty="0"/>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Only use copyright free images or those available under the creative commons license unless you have bought the relevant license. You are free to use graphics you have generated but check with colleagues if they have produced them.</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Images downloaded from online are subject to copyright unless this has been waived.</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Flickr.com is a useful resource to check the copyright status of images from the web.</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Follow GDPR (General Data Protection Regulation) for images of people.</a:t>
            </a:r>
          </a:p>
        </p:txBody>
      </p:sp>
      <p:sp>
        <p:nvSpPr>
          <p:cNvPr id="8" name="TextBox 7">
            <a:extLst>
              <a:ext uri="{FF2B5EF4-FFF2-40B4-BE49-F238E27FC236}">
                <a16:creationId xmlns:a16="http://schemas.microsoft.com/office/drawing/2014/main" id="{906DADF1-5D4E-4677-9DFB-8C1D0DFD74DB}"/>
              </a:ext>
            </a:extLst>
          </p:cNvPr>
          <p:cNvSpPr txBox="1"/>
          <p:nvPr userDrawn="1"/>
        </p:nvSpPr>
        <p:spPr>
          <a:xfrm>
            <a:off x="32428237" y="28322911"/>
            <a:ext cx="9899266" cy="4924425"/>
          </a:xfrm>
          <a:prstGeom prst="rect">
            <a:avLst/>
          </a:prstGeom>
          <a:noFill/>
        </p:spPr>
        <p:txBody>
          <a:bodyPr wrap="square" rtlCol="0">
            <a:spAutoFit/>
          </a:bodyPr>
          <a:lstStyle/>
          <a:p>
            <a:pPr algn="l" defTabSz="457154" rtl="0" eaLnBrk="1" latinLnBrk="0" hangingPunct="1">
              <a:lnSpc>
                <a:spcPct val="100000"/>
              </a:lnSpc>
              <a:spcAft>
                <a:spcPts val="1800"/>
              </a:spcAft>
              <a:buFont typeface="Arial" panose="020B0604020202020204" pitchFamily="34" charset="0"/>
            </a:pPr>
            <a:r>
              <a:rPr lang="en-GB" sz="4400" b="1" kern="1200" dirty="0">
                <a:solidFill>
                  <a:schemeClr val="tx1"/>
                </a:solidFill>
                <a:latin typeface="+mj-lt"/>
                <a:ea typeface="+mn-ea"/>
                <a:cs typeface="+mn-cs"/>
              </a:rPr>
              <a:t>UCL Banner vs UCL Logo</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the banner where UCL is the major partner</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the UCL logo only where work is an equal collaboration and place all logos at the bottom - </a:t>
            </a:r>
            <a:r>
              <a:rPr lang="en-GB" sz="4000" dirty="0">
                <a:hlinkClick r:id="rId14"/>
              </a:rPr>
              <a:t>https://www.ucl.ac.uk/cam/brand</a:t>
            </a:r>
            <a:endParaRPr lang="en-GB" sz="4000" kern="1200" dirty="0">
              <a:solidFill>
                <a:schemeClr val="tx1"/>
              </a:solidFill>
              <a:latin typeface="+mn-lt"/>
              <a:ea typeface="+mn-ea"/>
              <a:cs typeface="+mn-cs"/>
            </a:endParaRPr>
          </a:p>
        </p:txBody>
      </p:sp>
    </p:spTree>
    <p:extLst>
      <p:ext uri="{BB962C8B-B14F-4D97-AF65-F5344CB8AC3E}">
        <p14:creationId xmlns:p14="http://schemas.microsoft.com/office/powerpoint/2010/main" val="923524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8" r:id="rId7"/>
    <p:sldLayoutId id="2147483667" r:id="rId8"/>
    <p:sldLayoutId id="2147483669" r:id="rId9"/>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9">
          <p15:clr>
            <a:srgbClr val="F26B43"/>
          </p15:clr>
        </p15:guide>
        <p15:guide id="18" pos="18391">
          <p15:clr>
            <a:srgbClr val="F26B43"/>
          </p15:clr>
        </p15:guide>
        <p15:guide id="19" orient="horz" pos="3956">
          <p15:clr>
            <a:srgbClr val="F26B43"/>
          </p15:clr>
        </p15:guide>
        <p15:guide id="36" orient="horz" pos="250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revent@Lambeth.gov.uk" TargetMode="External"/><Relationship Id="rId2" Type="http://schemas.openxmlformats.org/officeDocument/2006/relationships/hyperlink" Target="https://actearly.uk/advice/tips-for-talking/"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ww.parents.com/764-is-the-latest-online-threat-targeting-your-tween-11742468" TargetMode="External"/><Relationship Id="rId4" Type="http://schemas.openxmlformats.org/officeDocument/2006/relationships/hyperlink" Target="https://www.bbc.co.uk/news/articles/c2dn91z3e2ko"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upport.google.com/families/answer/7101025?hl=en" TargetMode="External"/><Relationship Id="rId13" Type="http://schemas.openxmlformats.org/officeDocument/2006/relationships/image" Target="../media/image5.png"/><Relationship Id="rId3" Type="http://schemas.openxmlformats.org/officeDocument/2006/relationships/hyperlink" Target="https://www.youtube.com/watch?v=8siFNH-brM4" TargetMode="External"/><Relationship Id="rId7" Type="http://schemas.openxmlformats.org/officeDocument/2006/relationships/hyperlink" Target="https://www.tomsguide.com/how-to/how-to-set-up-parental-controls-on-android-with-google-family-link" TargetMode="External"/><Relationship Id="rId12" Type="http://schemas.openxmlformats.org/officeDocument/2006/relationships/image" Target="../media/image4.png"/><Relationship Id="rId2" Type="http://schemas.openxmlformats.org/officeDocument/2006/relationships/hyperlink" Target="https://www.nspcc.org.uk/keeping-children-safe/online-safety/talking-child-online-safety/" TargetMode="External"/><Relationship Id="rId1" Type="http://schemas.openxmlformats.org/officeDocument/2006/relationships/slideLayout" Target="../slideLayouts/slideLayout4.xml"/><Relationship Id="rId6" Type="http://schemas.openxmlformats.org/officeDocument/2006/relationships/hyperlink" Target="https://www.youtube.com/watch?v=AQRDLBrWr0E" TargetMode="External"/><Relationship Id="rId11" Type="http://schemas.openxmlformats.org/officeDocument/2006/relationships/hyperlink" Target="https://buytickets.at/communitysafety/1426503" TargetMode="External"/><Relationship Id="rId5" Type="http://schemas.openxmlformats.org/officeDocument/2006/relationships/hyperlink" Target="https://support.apple.com/en-gb/108380" TargetMode="External"/><Relationship Id="rId15" Type="http://schemas.openxmlformats.org/officeDocument/2006/relationships/hyperlink" Target="https://www.internetmatters.org/advice/apps-and-platforms/" TargetMode="External"/><Relationship Id="rId10" Type="http://schemas.openxmlformats.org/officeDocument/2006/relationships/image" Target="../media/image3.png"/><Relationship Id="rId4" Type="http://schemas.openxmlformats.org/officeDocument/2006/relationships/hyperlink" Target="https://www.apple.com/uk/family-sharing/" TargetMode="External"/><Relationship Id="rId9" Type="http://schemas.openxmlformats.org/officeDocument/2006/relationships/image" Target="../media/image2.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6EC32C-B3D5-6C04-6F58-2FD96F49FB76}"/>
              </a:ext>
            </a:extLst>
          </p:cNvPr>
          <p:cNvSpPr/>
          <p:nvPr/>
        </p:nvSpPr>
        <p:spPr>
          <a:xfrm>
            <a:off x="-76200" y="-167907"/>
            <a:ext cx="31013400" cy="614384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descr="Poster title&#10;"/>
          <p:cNvSpPr>
            <a:spLocks noGrp="1"/>
          </p:cNvSpPr>
          <p:nvPr>
            <p:ph type="title"/>
          </p:nvPr>
        </p:nvSpPr>
        <p:spPr>
          <a:xfrm>
            <a:off x="719137" y="764570"/>
            <a:ext cx="14803438" cy="2446792"/>
          </a:xfrm>
        </p:spPr>
        <p:txBody>
          <a:bodyPr/>
          <a:lstStyle/>
          <a:p>
            <a:r>
              <a:rPr lang="en-GB" dirty="0">
                <a:latin typeface="Adelle Sans Devanagari" panose="02000503000000020004" pitchFamily="2" charset="-78"/>
                <a:cs typeface="Adelle Sans Devanagari" panose="02000503000000020004" pitchFamily="2" charset="-78"/>
              </a:rPr>
              <a:t>Understanding Com-Networks:</a:t>
            </a:r>
            <a:br>
              <a:rPr lang="en-GB" dirty="0">
                <a:latin typeface="Adelle Sans Devanagari" panose="02000503000000020004" pitchFamily="2" charset="-78"/>
                <a:cs typeface="Adelle Sans Devanagari" panose="02000503000000020004" pitchFamily="2" charset="-78"/>
              </a:rPr>
            </a:br>
            <a:r>
              <a:rPr lang="en-GB" dirty="0">
                <a:latin typeface="Adelle Sans Devanagari" panose="02000503000000020004" pitchFamily="2" charset="-78"/>
                <a:cs typeface="Adelle Sans Devanagari" panose="02000503000000020004" pitchFamily="2" charset="-78"/>
              </a:rPr>
              <a:t>Keeping Children Safe Online</a:t>
            </a:r>
          </a:p>
        </p:txBody>
      </p:sp>
      <p:sp>
        <p:nvSpPr>
          <p:cNvPr id="7" name="Content Placeholder 6" descr="Box 1"/>
          <p:cNvSpPr>
            <a:spLocks noGrp="1"/>
          </p:cNvSpPr>
          <p:nvPr>
            <p:ph sz="quarter" idx="25"/>
          </p:nvPr>
        </p:nvSpPr>
        <p:spPr>
          <a:xfrm>
            <a:off x="1064989" y="6348411"/>
            <a:ext cx="28084463" cy="6840538"/>
          </a:xfrm>
        </p:spPr>
        <p:txBody>
          <a:bodyPr/>
          <a:lstStyle/>
          <a:p>
            <a:pPr algn="ctr"/>
            <a:r>
              <a:rPr lang="en-GB" sz="4800" b="1" dirty="0">
                <a:latin typeface="Adelle Sans Devanagari" panose="02000503000000020004" pitchFamily="2" charset="-78"/>
                <a:cs typeface="Adelle Sans Devanagari" panose="02000503000000020004" pitchFamily="2" charset="-78"/>
              </a:rPr>
              <a:t>Introduction</a:t>
            </a:r>
          </a:p>
          <a:p>
            <a:pPr algn="ctr">
              <a:buNone/>
            </a:pPr>
            <a:r>
              <a:rPr lang="en-GB" dirty="0">
                <a:effectLst/>
                <a:latin typeface="Helvetica" pitchFamily="2" charset="0"/>
              </a:rPr>
              <a:t>Com-Networks are </a:t>
            </a:r>
            <a:r>
              <a:rPr lang="en-GB" dirty="0">
                <a:latin typeface="Helvetica" pitchFamily="2" charset="0"/>
              </a:rPr>
              <a:t>a</a:t>
            </a:r>
            <a:r>
              <a:rPr lang="en-GB" dirty="0">
                <a:effectLst/>
                <a:latin typeface="Helvetica" pitchFamily="2" charset="0"/>
              </a:rPr>
              <a:t>n increasing safeguarding threat</a:t>
            </a:r>
            <a:r>
              <a:rPr lang="en-GB" dirty="0">
                <a:latin typeface="Adelle Sans Devanagari" panose="02000503000000020004" pitchFamily="2" charset="-78"/>
                <a:cs typeface="Adelle Sans Devanagari" panose="02000503000000020004" pitchFamily="2" charset="-78"/>
              </a:rPr>
              <a:t>, posing significant risks to the safety of children online.</a:t>
            </a:r>
          </a:p>
          <a:p>
            <a:pPr algn="ctr"/>
            <a:r>
              <a:rPr lang="en-GB" sz="4800" b="1" dirty="0">
                <a:latin typeface="Adelle Sans Devanagari" panose="02000503000000020004" pitchFamily="2" charset="-78"/>
                <a:cs typeface="Adelle Sans Devanagari" panose="02000503000000020004" pitchFamily="2" charset="-78"/>
              </a:rPr>
              <a:t>What are Com-Networks?</a:t>
            </a:r>
          </a:p>
          <a:p>
            <a:pPr algn="ctr"/>
            <a:r>
              <a:rPr lang="en-GB" dirty="0">
                <a:latin typeface="Adelle Sans Devanagari" panose="02000503000000020004" pitchFamily="2" charset="-78"/>
                <a:cs typeface="Adelle Sans Devanagari" panose="02000503000000020004" pitchFamily="2" charset="-78"/>
              </a:rPr>
              <a:t>Online communities operating on closed platforms such as Discord. The most commonly-referenced group is 764, and others include No Lives Matter, Order of Nine Angles and CVLT.</a:t>
            </a:r>
          </a:p>
          <a:p>
            <a:pPr algn="ctr"/>
            <a:r>
              <a:rPr lang="en-GB" dirty="0"/>
              <a:t>These groups manipulate young people into livestreaming themselves committing violence or self-harm, and host violent, terrorist, and illegal sexual content on their platforms to desensitise young people</a:t>
            </a:r>
            <a:r>
              <a:rPr lang="en-GB" dirty="0">
                <a:latin typeface="Adelle Sans Devanagari" panose="02000503000000020004" pitchFamily="2" charset="-78"/>
                <a:cs typeface="Adelle Sans Devanagari" panose="02000503000000020004" pitchFamily="2" charset="-78"/>
              </a:rPr>
              <a:t>. </a:t>
            </a:r>
          </a:p>
          <a:p>
            <a:pPr algn="ctr"/>
            <a:endParaRPr lang="en-GB" dirty="0">
              <a:latin typeface="Times New Roman" panose="02020603050405020304" pitchFamily="18" charset="0"/>
              <a:cs typeface="Times New Roman" panose="02020603050405020304" pitchFamily="18" charset="0"/>
            </a:endParaRPr>
          </a:p>
        </p:txBody>
      </p:sp>
      <p:sp>
        <p:nvSpPr>
          <p:cNvPr id="3" name="Content Placeholder 2" descr="Column 1, box 1"/>
          <p:cNvSpPr>
            <a:spLocks noGrp="1"/>
          </p:cNvSpPr>
          <p:nvPr>
            <p:ph sz="quarter" idx="11"/>
          </p:nvPr>
        </p:nvSpPr>
        <p:spPr/>
        <p:txBody>
          <a:bodyPr/>
          <a:lstStyle/>
          <a:p>
            <a:pPr algn="ctr">
              <a:lnSpc>
                <a:spcPct val="100000"/>
              </a:lnSpc>
            </a:pPr>
            <a:r>
              <a:rPr lang="en-GB" sz="4800" b="1" dirty="0">
                <a:latin typeface="Adelle Sans Devanagari" panose="02000503000000020004" pitchFamily="2" charset="-78"/>
                <a:cs typeface="Adelle Sans Devanagari" panose="02000503000000020004" pitchFamily="2" charset="-78"/>
              </a:rPr>
              <a:t>Who is Most at Risk?</a:t>
            </a:r>
          </a:p>
          <a:p>
            <a:pPr algn="ctr"/>
            <a:r>
              <a:rPr lang="en-GB" dirty="0">
                <a:latin typeface="Adelle Sans Devanagari" panose="02000503000000020004" pitchFamily="2" charset="-78"/>
                <a:cs typeface="Adelle Sans Devanagari" panose="02000503000000020004" pitchFamily="2" charset="-78"/>
              </a:rPr>
              <a:t>All young people may be vulnerable. Some young people who are neurodivergent may be more susceptible. </a:t>
            </a:r>
          </a:p>
          <a:p>
            <a:pPr algn="ctr"/>
            <a:r>
              <a:rPr lang="en-GB" sz="4800" b="1" dirty="0">
                <a:latin typeface="Adelle Sans Devanagari" panose="02000503000000020004" pitchFamily="2" charset="-78"/>
                <a:cs typeface="Adelle Sans Devanagari" panose="02000503000000020004" pitchFamily="2" charset="-78"/>
              </a:rPr>
              <a:t>Levels of Harm</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False reporting of victims to authorities and Harassment</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Animal Abuse</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Self-Harm (Cutting names into the body, suicide)</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Indecent images of children </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Sextortion (Gaining sexual photos for further extortion)</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Terrorism (possession of terrorist content, bomb-making, etc). </a:t>
            </a:r>
          </a:p>
          <a:p>
            <a:endParaRPr lang="en-GB" dirty="0">
              <a:latin typeface="Bookman Old Style" panose="02050604050505020204" pitchFamily="18" charset="0"/>
              <a:cs typeface="Times New Roman" panose="02020603050405020304" pitchFamily="18" charset="0"/>
            </a:endParaRPr>
          </a:p>
        </p:txBody>
      </p:sp>
      <p:sp>
        <p:nvSpPr>
          <p:cNvPr id="5" name="Content Placeholder 4" descr="Column 1, box 2"/>
          <p:cNvSpPr>
            <a:spLocks noGrp="1"/>
          </p:cNvSpPr>
          <p:nvPr>
            <p:ph sz="quarter" idx="12"/>
          </p:nvPr>
        </p:nvSpPr>
        <p:spPr/>
        <p:txBody>
          <a:bodyPr/>
          <a:lstStyle/>
          <a:p>
            <a:pPr algn="ctr">
              <a:lnSpc>
                <a:spcPct val="100000"/>
              </a:lnSpc>
            </a:pPr>
            <a:r>
              <a:rPr lang="en-GB" sz="4800" b="1" dirty="0">
                <a:latin typeface="Adelle Sans Devanagari" panose="02000503000000020004" pitchFamily="2" charset="-78"/>
                <a:cs typeface="Adelle Sans Devanagari" panose="02000503000000020004" pitchFamily="2" charset="-78"/>
              </a:rPr>
              <a:t>Warning Signs </a:t>
            </a:r>
          </a:p>
          <a:p>
            <a:pPr algn="ctr"/>
            <a:r>
              <a:rPr lang="en-GB" u="sng" dirty="0">
                <a:latin typeface="Adelle Sans Devanagari" panose="02000503000000020004" pitchFamily="2" charset="-78"/>
                <a:cs typeface="Adelle Sans Devanagari" panose="02000503000000020004" pitchFamily="2" charset="-78"/>
              </a:rPr>
              <a:t>Changes in Behaviour</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Reluctance to allow parents to look at devices</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Rapid decline in mental health and increased isolation</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Increased secretive behaviour</a:t>
            </a:r>
          </a:p>
          <a:p>
            <a:pPr algn="ctr"/>
            <a:r>
              <a:rPr lang="en-GB" u="sng" dirty="0">
                <a:latin typeface="Adelle Sans Devanagari" panose="02000503000000020004" pitchFamily="2" charset="-78"/>
                <a:cs typeface="Adelle Sans Devanagari" panose="02000503000000020004" pitchFamily="2" charset="-78"/>
              </a:rPr>
              <a:t>Online </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The use of unusual symbols</a:t>
            </a:r>
          </a:p>
          <a:p>
            <a:pPr marL="571500" indent="-571500" algn="just">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Signs young people are being pressured to join other platforms</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Downloading of unusual messaging apps e.g. Telegram</a:t>
            </a:r>
          </a:p>
          <a:p>
            <a:pPr marL="571500" indent="-571500">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Using (or having contact with) profiles with few/no pictures and followers</a:t>
            </a:r>
          </a:p>
          <a:p>
            <a:endParaRPr lang="en-GB" dirty="0"/>
          </a:p>
        </p:txBody>
      </p:sp>
      <p:sp>
        <p:nvSpPr>
          <p:cNvPr id="4" name="Content Placeholder 3" descr="Column 2, box 1"/>
          <p:cNvSpPr>
            <a:spLocks noGrp="1"/>
          </p:cNvSpPr>
          <p:nvPr>
            <p:ph sz="quarter" idx="13"/>
          </p:nvPr>
        </p:nvSpPr>
        <p:spPr>
          <a:xfrm>
            <a:off x="15522575" y="25253950"/>
            <a:ext cx="13683570" cy="10601324"/>
          </a:xfrm>
        </p:spPr>
        <p:txBody>
          <a:bodyPr/>
          <a:lstStyle/>
          <a:p>
            <a:pPr algn="ctr">
              <a:lnSpc>
                <a:spcPct val="100000"/>
              </a:lnSpc>
            </a:pPr>
            <a:r>
              <a:rPr lang="en-GB" sz="4800" b="1" dirty="0">
                <a:latin typeface="Adelle Sans Devanagari" panose="02000503000000020004" pitchFamily="2" charset="-78"/>
                <a:cs typeface="Adelle Sans Devanagari" panose="02000503000000020004" pitchFamily="2" charset="-78"/>
              </a:rPr>
              <a:t>What Can You Do?</a:t>
            </a:r>
          </a:p>
          <a:p>
            <a:pPr marL="571500" indent="-571500">
              <a:lnSpc>
                <a:spcPct val="100000"/>
              </a:lnSpc>
              <a:spcAft>
                <a:spcPts val="2000"/>
              </a:spcAft>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Remain calm and supportive whilst finding out more </a:t>
            </a:r>
          </a:p>
          <a:p>
            <a:pPr marL="571500" indent="-571500">
              <a:lnSpc>
                <a:spcPct val="100000"/>
              </a:lnSpc>
              <a:spcAft>
                <a:spcPts val="2000"/>
              </a:spcAft>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Visit ACT Early site for helpful tips: </a:t>
            </a:r>
            <a:r>
              <a:rPr lang="en-GB" dirty="0">
                <a:latin typeface="Adelle Sans Devanagari" panose="02000503000000020004" pitchFamily="2" charset="-78"/>
                <a:cs typeface="Adelle Sans Devanagari" panose="02000503000000020004" pitchFamily="2" charset="-78"/>
                <a:hlinkClick r:id="rId2"/>
              </a:rPr>
              <a:t>https://actearly.uk/advice/tips-for-talking/</a:t>
            </a:r>
            <a:endParaRPr lang="en-GB" dirty="0">
              <a:latin typeface="Adelle Sans Devanagari" panose="02000503000000020004" pitchFamily="2" charset="-78"/>
              <a:cs typeface="Adelle Sans Devanagari" panose="02000503000000020004" pitchFamily="2" charset="-78"/>
            </a:endParaRPr>
          </a:p>
          <a:p>
            <a:pPr marL="571500" indent="-571500">
              <a:lnSpc>
                <a:spcPct val="100000"/>
              </a:lnSpc>
              <a:spcAft>
                <a:spcPts val="2000"/>
              </a:spcAft>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Report harmful accounts to the platform</a:t>
            </a:r>
          </a:p>
          <a:p>
            <a:pPr marL="571500" indent="-571500">
              <a:lnSpc>
                <a:spcPct val="100000"/>
              </a:lnSpc>
              <a:spcAft>
                <a:spcPts val="2000"/>
              </a:spcAft>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Contact </a:t>
            </a:r>
            <a:r>
              <a:rPr lang="en-GB" dirty="0">
                <a:latin typeface="Adelle Sans Devanagari" panose="02000503000000020004" pitchFamily="2" charset="-78"/>
                <a:cs typeface="Adelle Sans Devanagari" panose="02000503000000020004" pitchFamily="2" charset="-78"/>
                <a:hlinkClick r:id="rId3"/>
              </a:rPr>
              <a:t>prevent@Lambeth.gov.uk</a:t>
            </a:r>
            <a:r>
              <a:rPr lang="en-GB" dirty="0">
                <a:latin typeface="Adelle Sans Devanagari" panose="02000503000000020004" pitchFamily="2" charset="-78"/>
                <a:cs typeface="Adelle Sans Devanagari" panose="02000503000000020004" pitchFamily="2" charset="-78"/>
              </a:rPr>
              <a:t> if concerned about an interest in mass-casualty violence or engagement with extremist/terrorist material</a:t>
            </a:r>
          </a:p>
          <a:p>
            <a:pPr marL="571500" indent="-571500">
              <a:lnSpc>
                <a:spcPct val="100000"/>
              </a:lnSpc>
              <a:spcAft>
                <a:spcPts val="2000"/>
              </a:spcAft>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Contact police on 999 if concerned about immediate serious harm</a:t>
            </a:r>
          </a:p>
          <a:p>
            <a:endParaRPr lang="en-GB" dirty="0"/>
          </a:p>
        </p:txBody>
      </p:sp>
      <p:sp>
        <p:nvSpPr>
          <p:cNvPr id="8" name="Content Placeholder 7" descr="Column 2, box 2"/>
          <p:cNvSpPr>
            <a:spLocks noGrp="1"/>
          </p:cNvSpPr>
          <p:nvPr>
            <p:ph sz="quarter" idx="26"/>
          </p:nvPr>
        </p:nvSpPr>
        <p:spPr>
          <a:xfrm>
            <a:off x="1132341" y="36499120"/>
            <a:ext cx="28117801" cy="3647394"/>
          </a:xfrm>
        </p:spPr>
        <p:txBody>
          <a:bodyPr/>
          <a:lstStyle/>
          <a:p>
            <a:pPr algn="ctr">
              <a:lnSpc>
                <a:spcPct val="100000"/>
              </a:lnSpc>
            </a:pPr>
            <a:r>
              <a:rPr lang="en-GB" sz="4800" b="1" dirty="0">
                <a:latin typeface="Adelle Sans Devanagari" panose="02000503000000020004" pitchFamily="2" charset="-78"/>
                <a:cs typeface="Adelle Sans Devanagari" panose="02000503000000020004" pitchFamily="2" charset="-78"/>
              </a:rPr>
              <a:t>Further resources</a:t>
            </a:r>
          </a:p>
          <a:p>
            <a:r>
              <a:rPr lang="en-GB" dirty="0">
                <a:latin typeface="Adelle Sans Devanagari" panose="02000503000000020004" pitchFamily="2" charset="-78"/>
                <a:cs typeface="Adelle Sans Devanagari" panose="02000503000000020004" pitchFamily="2" charset="-78"/>
                <a:hlinkClick r:id="rId4"/>
              </a:rPr>
              <a:t>https://www.bbc.co.uk/news/articles/c2dn91z3e2ko</a:t>
            </a:r>
            <a:r>
              <a:rPr lang="en-GB" dirty="0">
                <a:latin typeface="Adelle Sans Devanagari" panose="02000503000000020004" pitchFamily="2" charset="-78"/>
                <a:cs typeface="Adelle Sans Devanagari" panose="02000503000000020004" pitchFamily="2" charset="-78"/>
              </a:rPr>
              <a:t> </a:t>
            </a:r>
          </a:p>
          <a:p>
            <a:r>
              <a:rPr lang="en-GB" dirty="0">
                <a:latin typeface="Adelle Sans Devanagari" panose="02000503000000020004" pitchFamily="2" charset="-78"/>
                <a:cs typeface="Adelle Sans Devanagari" panose="02000503000000020004" pitchFamily="2" charset="-78"/>
                <a:hlinkClick r:id="rId5"/>
              </a:rPr>
              <a:t>https://www.parents.com/764-is-the-latest-online-threat-targeting-your-tween-11742468</a:t>
            </a:r>
            <a:r>
              <a:rPr lang="en-GB" dirty="0">
                <a:latin typeface="Adelle Sans Devanagari" panose="02000503000000020004" pitchFamily="2" charset="-78"/>
                <a:cs typeface="Adelle Sans Devanagari" panose="02000503000000020004" pitchFamily="2" charset="-78"/>
              </a:rPr>
              <a:t> </a:t>
            </a:r>
          </a:p>
          <a:p>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2967928-AE4D-D65C-A1E0-BB4414A7ABBF}"/>
              </a:ext>
            </a:extLst>
          </p:cNvPr>
          <p:cNvSpPr/>
          <p:nvPr/>
        </p:nvSpPr>
        <p:spPr>
          <a:xfrm>
            <a:off x="24765000" y="3017139"/>
            <a:ext cx="5510213" cy="24467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Content Placeholder 3" descr="Column 2, box 1">
            <a:extLst>
              <a:ext uri="{FF2B5EF4-FFF2-40B4-BE49-F238E27FC236}">
                <a16:creationId xmlns:a16="http://schemas.microsoft.com/office/drawing/2014/main" id="{941C438C-4D92-7C34-9A06-D3EDB9B2A4DB}"/>
              </a:ext>
            </a:extLst>
          </p:cNvPr>
          <p:cNvSpPr txBox="1">
            <a:spLocks/>
          </p:cNvSpPr>
          <p:nvPr/>
        </p:nvSpPr>
        <p:spPr>
          <a:xfrm>
            <a:off x="15435943" y="13945838"/>
            <a:ext cx="13683570" cy="1069340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ctr">
              <a:lnSpc>
                <a:spcPct val="100000"/>
              </a:lnSpc>
            </a:pPr>
            <a:r>
              <a:rPr lang="en-GB" sz="4800" b="1" dirty="0">
                <a:latin typeface="Adelle Sans Devanagari" panose="02000503000000020004" pitchFamily="2" charset="-78"/>
                <a:cs typeface="Adelle Sans Devanagari" panose="02000503000000020004" pitchFamily="2" charset="-78"/>
              </a:rPr>
              <a:t>Recent UK Convictions of 764 users </a:t>
            </a:r>
          </a:p>
          <a:p>
            <a:pPr algn="ctr"/>
            <a:r>
              <a:rPr lang="en-GB" u="sng" dirty="0">
                <a:latin typeface="Adelle Sans Devanagari" panose="02000503000000020004" pitchFamily="2" charset="-78"/>
                <a:cs typeface="Adelle Sans Devanagari" panose="02000503000000020004" pitchFamily="2" charset="-78"/>
              </a:rPr>
              <a:t>Cameron Finnigan – 19yrs old</a:t>
            </a:r>
          </a:p>
          <a:p>
            <a:pPr algn="ctr"/>
            <a:r>
              <a:rPr lang="en-GB" dirty="0">
                <a:latin typeface="Adelle Sans Devanagari" panose="02000503000000020004" pitchFamily="2" charset="-78"/>
                <a:cs typeface="Adelle Sans Devanagari" panose="02000503000000020004" pitchFamily="2" charset="-78"/>
              </a:rPr>
              <a:t>Finnigan, from West Sussex, was sentenced to six years in prison for encouraging an Italian girl to livestream her suicide. He was also found guilty of possessing terrorist manuals and of possessing indecent images of children.</a:t>
            </a:r>
          </a:p>
          <a:p>
            <a:pPr algn="ctr"/>
            <a:endParaRPr lang="en-GB" sz="3600" u="sng" dirty="0">
              <a:latin typeface="Adelle Sans Devanagari" panose="02000503000000020004" pitchFamily="2" charset="-78"/>
              <a:cs typeface="Adelle Sans Devanagari" panose="02000503000000020004" pitchFamily="2" charset="-78"/>
            </a:endParaRPr>
          </a:p>
          <a:p>
            <a:pPr algn="ctr"/>
            <a:r>
              <a:rPr lang="en-GB" u="sng" dirty="0">
                <a:latin typeface="Adelle Sans Devanagari" panose="02000503000000020004" pitchFamily="2" charset="-78"/>
                <a:cs typeface="Adelle Sans Devanagari" panose="02000503000000020004" pitchFamily="2" charset="-78"/>
              </a:rPr>
              <a:t>Vincent Charlton – 17yrs old</a:t>
            </a:r>
          </a:p>
          <a:p>
            <a:pPr algn="ctr"/>
            <a:r>
              <a:rPr lang="en-GB" dirty="0">
                <a:latin typeface="Adelle Sans Devanagari" panose="02000503000000020004" pitchFamily="2" charset="-78"/>
                <a:cs typeface="Adelle Sans Devanagari" panose="02000503000000020004" pitchFamily="2" charset="-78"/>
              </a:rPr>
              <a:t>Charlton, from Gateshead, was sentenced to 28 months in prison for creating and possessing indecent images of children and possessing terrorist manuals. On his devices, police found video of a young girl cutting his name into her body along with documents on bomb-making.</a:t>
            </a:r>
            <a:endParaRPr lang="en-GB" sz="4400" dirty="0">
              <a:latin typeface="Adelle Sans Devanagari" panose="02000503000000020004" pitchFamily="2" charset="-78"/>
              <a:cs typeface="Adelle Sans Devanagari" panose="02000503000000020004" pitchFamily="2" charset="-78"/>
            </a:endParaRPr>
          </a:p>
        </p:txBody>
      </p:sp>
      <p:pic>
        <p:nvPicPr>
          <p:cNvPr id="13" name="Picture 12" descr="A black and white image of a person wearing a helmet&#10;&#10;AI-generated content may be incorrect.">
            <a:extLst>
              <a:ext uri="{FF2B5EF4-FFF2-40B4-BE49-F238E27FC236}">
                <a16:creationId xmlns:a16="http://schemas.microsoft.com/office/drawing/2014/main" id="{5281292D-65EC-E3F2-39B1-8C5FA555E817}"/>
              </a:ext>
            </a:extLst>
          </p:cNvPr>
          <p:cNvPicPr>
            <a:picLocks noChangeAspect="1"/>
          </p:cNvPicPr>
          <p:nvPr/>
        </p:nvPicPr>
        <p:blipFill>
          <a:blip r:embed="rId6">
            <a:extLst>
              <a:ext uri="{28A0092B-C50C-407E-A947-70E740481C1C}">
                <a14:useLocalDpi xmlns:a14="http://schemas.microsoft.com/office/drawing/2010/main" val="0"/>
              </a:ext>
            </a:extLst>
          </a:blip>
          <a:srcRect l="687"/>
          <a:stretch>
            <a:fillRect/>
          </a:stretch>
        </p:blipFill>
        <p:spPr>
          <a:xfrm>
            <a:off x="16362947" y="1358971"/>
            <a:ext cx="13912266" cy="3435208"/>
          </a:xfrm>
          <a:prstGeom prst="rect">
            <a:avLst/>
          </a:prstGeom>
        </p:spPr>
      </p:pic>
      <p:sp>
        <p:nvSpPr>
          <p:cNvPr id="14" name="Rectangle 13">
            <a:extLst>
              <a:ext uri="{FF2B5EF4-FFF2-40B4-BE49-F238E27FC236}">
                <a16:creationId xmlns:a16="http://schemas.microsoft.com/office/drawing/2014/main" id="{8072B39C-B725-9F4F-DB5F-6B26ABF14500}"/>
              </a:ext>
            </a:extLst>
          </p:cNvPr>
          <p:cNvSpPr/>
          <p:nvPr/>
        </p:nvSpPr>
        <p:spPr>
          <a:xfrm>
            <a:off x="22041853" y="1054170"/>
            <a:ext cx="625642" cy="44025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E91A84-909D-4C33-3D8A-8B668C0FBC35}"/>
              </a:ext>
            </a:extLst>
          </p:cNvPr>
          <p:cNvSpPr/>
          <p:nvPr/>
        </p:nvSpPr>
        <p:spPr>
          <a:xfrm>
            <a:off x="26188738" y="875285"/>
            <a:ext cx="625642" cy="44025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0E3E74-C853-A040-686D-06FBD652E98B}"/>
              </a:ext>
            </a:extLst>
          </p:cNvPr>
          <p:cNvSpPr txBox="1"/>
          <p:nvPr/>
        </p:nvSpPr>
        <p:spPr>
          <a:xfrm>
            <a:off x="-6611815" y="21242215"/>
            <a:ext cx="184731" cy="369332"/>
          </a:xfrm>
          <a:prstGeom prst="rect">
            <a:avLst/>
          </a:prstGeom>
          <a:noFill/>
        </p:spPr>
        <p:txBody>
          <a:bodyPr wrap="none" rtlCol="0">
            <a:spAutoFit/>
          </a:bodyPr>
          <a:lstStyle/>
          <a:p>
            <a:endParaRPr lang="en-US"/>
          </a:p>
        </p:txBody>
      </p:sp>
      <p:sp>
        <p:nvSpPr>
          <p:cNvPr id="11" name="Rectangle 10">
            <a:extLst>
              <a:ext uri="{FF2B5EF4-FFF2-40B4-BE49-F238E27FC236}">
                <a16:creationId xmlns:a16="http://schemas.microsoft.com/office/drawing/2014/main" id="{060A6B1B-D016-FB2B-72C1-A466C28F8FCD}"/>
              </a:ext>
            </a:extLst>
          </p:cNvPr>
          <p:cNvSpPr/>
          <p:nvPr/>
        </p:nvSpPr>
        <p:spPr>
          <a:xfrm>
            <a:off x="-76200" y="40790360"/>
            <a:ext cx="31013400" cy="20681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34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072CDC-6FBC-E3EA-36A2-D62254BBE1B7}"/>
              </a:ext>
            </a:extLst>
          </p:cNvPr>
          <p:cNvSpPr/>
          <p:nvPr/>
        </p:nvSpPr>
        <p:spPr>
          <a:xfrm>
            <a:off x="-76200" y="-167907"/>
            <a:ext cx="31013400" cy="614384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descr="Poster title"/>
          <p:cNvSpPr>
            <a:spLocks noGrp="1"/>
          </p:cNvSpPr>
          <p:nvPr>
            <p:ph type="title"/>
          </p:nvPr>
        </p:nvSpPr>
        <p:spPr>
          <a:xfrm>
            <a:off x="718491" y="755797"/>
            <a:ext cx="14778684" cy="3861560"/>
          </a:xfrm>
        </p:spPr>
        <p:txBody>
          <a:bodyPr/>
          <a:lstStyle/>
          <a:p>
            <a:r>
              <a:rPr lang="en-GB" dirty="0">
                <a:latin typeface="Adelle Sans Devanagari" panose="02000503000000020004" pitchFamily="2" charset="-78"/>
                <a:cs typeface="Adelle Sans Devanagari" panose="02000503000000020004" pitchFamily="2" charset="-78"/>
              </a:rPr>
              <a:t>Understanding Com-Networks:</a:t>
            </a:r>
            <a:br>
              <a:rPr lang="en-GB" dirty="0">
                <a:latin typeface="Adelle Sans Devanagari" panose="02000503000000020004" pitchFamily="2" charset="-78"/>
                <a:cs typeface="Adelle Sans Devanagari" panose="02000503000000020004" pitchFamily="2" charset="-78"/>
              </a:rPr>
            </a:br>
            <a:r>
              <a:rPr lang="en-GB" dirty="0">
                <a:latin typeface="Adelle Sans Devanagari" panose="02000503000000020004" pitchFamily="2" charset="-78"/>
                <a:cs typeface="Adelle Sans Devanagari" panose="02000503000000020004" pitchFamily="2" charset="-78"/>
              </a:rPr>
              <a:t>Keeping Children Safe Online</a:t>
            </a:r>
          </a:p>
        </p:txBody>
      </p:sp>
      <p:sp>
        <p:nvSpPr>
          <p:cNvPr id="30" name="Content Placeholder 29" descr="Box 1 "/>
          <p:cNvSpPr>
            <a:spLocks noGrp="1"/>
          </p:cNvSpPr>
          <p:nvPr>
            <p:ph sz="quarter" idx="25"/>
          </p:nvPr>
        </p:nvSpPr>
        <p:spPr>
          <a:xfrm>
            <a:off x="1078706" y="6143840"/>
            <a:ext cx="28117799" cy="5336421"/>
          </a:xfrm>
        </p:spPr>
        <p:txBody>
          <a:bodyPr numCol="1"/>
          <a:lstStyle/>
          <a:p>
            <a:pPr algn="ctr">
              <a:lnSpc>
                <a:spcPct val="100000"/>
              </a:lnSpc>
            </a:pPr>
            <a:r>
              <a:rPr lang="en-GB" sz="4800" b="1" dirty="0">
                <a:latin typeface="Adelle Sans Devanagari" panose="02000503000000020004" pitchFamily="2" charset="-78"/>
                <a:cs typeface="Adelle Sans Devanagari" panose="02000503000000020004" pitchFamily="2" charset="-78"/>
              </a:rPr>
              <a:t>Parental Controls</a:t>
            </a:r>
          </a:p>
          <a:p>
            <a:pPr marL="571500" indent="-571500" algn="ctr">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Free built-in family tools on iPhone and Android help parents keep children safe online, not just restrict screen time.</a:t>
            </a:r>
          </a:p>
          <a:p>
            <a:pPr marL="0" marR="0" lvl="0" indent="0" algn="ctr" defTabSz="3027487" rtl="0" eaLnBrk="1" fontAlgn="auto" latinLnBrk="0" hangingPunct="1">
              <a:lnSpc>
                <a:spcPct val="100000"/>
              </a:lnSpc>
              <a:spcBef>
                <a:spcPts val="1511"/>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prstClr val="black"/>
                </a:solidFill>
                <a:effectLst/>
                <a:uLnTx/>
                <a:uFillTx/>
                <a:latin typeface="Adelle Sans Devanagari" panose="02000503000000020004" pitchFamily="2" charset="-78"/>
                <a:ea typeface="+mn-ea"/>
                <a:cs typeface="Adelle Sans Devanagari" panose="02000503000000020004" pitchFamily="2" charset="-78"/>
              </a:rPr>
              <a:t>Features</a:t>
            </a:r>
          </a:p>
          <a:p>
            <a:pPr marL="571500" indent="-571500" algn="ctr">
              <a:buFont typeface="Arial" panose="020B0604020202020204" pitchFamily="34" charset="0"/>
              <a:buChar char="•"/>
            </a:pPr>
            <a:r>
              <a:rPr lang="en-GB" dirty="0">
                <a:latin typeface="Adelle Sans Devanagari" panose="02000503000000020004" pitchFamily="2" charset="-78"/>
                <a:cs typeface="Adelle Sans Devanagari" panose="02000503000000020004" pitchFamily="2" charset="-78"/>
              </a:rPr>
              <a:t>Google’s Family Link or iPhone Family Centre allow you to connect your phone to your child’s and set up controls. You will receive a notification whenever your child wishes to download a new app. This gives you the opportunity to have a conversation with your child about why they feel they are ready for the app and how they can they stay safe on there .Tips on conversations </a:t>
            </a:r>
            <a:r>
              <a:rPr lang="en-GB" dirty="0">
                <a:latin typeface="Adelle Sans Devanagari" panose="02000503000000020004" pitchFamily="2" charset="-78"/>
                <a:cs typeface="Adelle Sans Devanagari" panose="02000503000000020004" pitchFamily="2" charset="-78"/>
                <a:hlinkClick r:id="rId2"/>
              </a:rPr>
              <a:t>https://www.nspcc.org.uk/keeping-children-safe/online-safety/talking-child-online-safety/</a:t>
            </a:r>
            <a:r>
              <a:rPr lang="en-GB" dirty="0">
                <a:latin typeface="Adelle Sans Devanagari" panose="02000503000000020004" pitchFamily="2" charset="-78"/>
                <a:cs typeface="Adelle Sans Devanagari" panose="02000503000000020004" pitchFamily="2" charset="-78"/>
              </a:rPr>
              <a:t>)</a:t>
            </a:r>
          </a:p>
          <a:p>
            <a:pPr marL="571500" indent="-571500" algn="ctr">
              <a:buFont typeface="Arial" panose="020B0604020202020204" pitchFamily="34" charset="0"/>
              <a:buChar char="•"/>
            </a:pPr>
            <a:endParaRPr lang="en-GB" dirty="0">
              <a:latin typeface="Adelle Sans Devanagari" panose="02000503000000020004" pitchFamily="2" charset="-78"/>
              <a:cs typeface="Adelle Sans Devanagari" panose="02000503000000020004" pitchFamily="2" charset="-78"/>
            </a:endParaRPr>
          </a:p>
          <a:p>
            <a:pPr marL="571500" indent="-571500">
              <a:buFont typeface="Arial" panose="020B0604020202020204" pitchFamily="34" charset="0"/>
              <a:buChar char="•"/>
            </a:pPr>
            <a:endParaRPr lang="en-GB" dirty="0">
              <a:latin typeface="Adelle Sans Devanagari" panose="02000503000000020004" pitchFamily="2" charset="-78"/>
              <a:cs typeface="Adelle Sans Devanagari" panose="02000503000000020004" pitchFamily="2" charset="-78"/>
            </a:endParaRPr>
          </a:p>
          <a:p>
            <a:pPr marL="571500" indent="-571500">
              <a:buFont typeface="Arial" panose="020B0604020202020204" pitchFamily="34" charset="0"/>
              <a:buChar char="•"/>
            </a:pPr>
            <a:endParaRPr lang="en-GB" dirty="0">
              <a:latin typeface="Adelle Sans Devanagari" panose="02000503000000020004" pitchFamily="2" charset="-78"/>
              <a:cs typeface="Adelle Sans Devanagari" panose="02000503000000020004" pitchFamily="2" charset="-78"/>
            </a:endParaRPr>
          </a:p>
        </p:txBody>
      </p:sp>
      <p:sp>
        <p:nvSpPr>
          <p:cNvPr id="11" name="Content Placeholder 10" descr="Column 1, box 2"/>
          <p:cNvSpPr>
            <a:spLocks noGrp="1"/>
          </p:cNvSpPr>
          <p:nvPr>
            <p:ph sz="quarter" idx="13"/>
          </p:nvPr>
        </p:nvSpPr>
        <p:spPr>
          <a:xfrm>
            <a:off x="1110572" y="12246431"/>
            <a:ext cx="13667466" cy="27962450"/>
          </a:xfrm>
        </p:spPr>
        <p:txBody>
          <a:bodyPr/>
          <a:lstStyle/>
          <a:p>
            <a:pPr algn="ctr">
              <a:lnSpc>
                <a:spcPct val="100000"/>
              </a:lnSpc>
            </a:pPr>
            <a:r>
              <a:rPr lang="en-GB" sz="4800" b="1" dirty="0">
                <a:latin typeface="Adelle Sans Devanagari" panose="02000503000000020004" pitchFamily="2" charset="-78"/>
                <a:cs typeface="Adelle Sans Devanagari" panose="02000503000000020004" pitchFamily="2" charset="-78"/>
              </a:rPr>
              <a:t>Apple Family Share steps</a:t>
            </a:r>
          </a:p>
          <a:p>
            <a:pPr marL="742950" indent="-742950">
              <a:buFont typeface="+mj-lt"/>
              <a:buAutoNum type="arabicPeriod"/>
            </a:pPr>
            <a:r>
              <a:rPr lang="en-GB" dirty="0">
                <a:latin typeface="Adelle Sans Devanagari" panose="02000503000000020004" pitchFamily="2" charset="-78"/>
                <a:cs typeface="Adelle Sans Devanagari" panose="02000503000000020004" pitchFamily="2" charset="-78"/>
              </a:rPr>
              <a:t>On parent’s device, open settings -&gt; Name -&gt; Family -&gt; Add -&gt; create child account</a:t>
            </a: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r>
              <a:rPr lang="en-GB" dirty="0">
                <a:latin typeface="Adelle Sans Devanagari" panose="02000503000000020004" pitchFamily="2" charset="-78"/>
                <a:cs typeface="Adelle Sans Devanagari" panose="02000503000000020004" pitchFamily="2" charset="-78"/>
              </a:rPr>
              <a:t>Add child’s name and birthday -&gt; review terms and conditions -&gt; click agree -&gt; add child’s existing iCloud email</a:t>
            </a: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r>
              <a:rPr lang="en-GB" dirty="0">
                <a:latin typeface="Adelle Sans Devanagari" panose="02000503000000020004" pitchFamily="2" charset="-78"/>
                <a:cs typeface="Adelle Sans Devanagari" panose="02000503000000020004" pitchFamily="2" charset="-78"/>
              </a:rPr>
              <a:t>If child doesn’t have an iCloud email, create one when prompted on screen -&gt; create password both you and your child will remember -&gt; enter your mobile number</a:t>
            </a: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r>
              <a:rPr lang="en-GB" dirty="0">
                <a:latin typeface="Adelle Sans Devanagari" panose="02000503000000020004" pitchFamily="2" charset="-78"/>
                <a:cs typeface="Adelle Sans Devanagari" panose="02000503000000020004" pitchFamily="2" charset="-78"/>
              </a:rPr>
              <a:t>Follow onscreen instructions to set up desired parental controls -&gt; choose passcode to enter parental controls in the future</a:t>
            </a:r>
          </a:p>
          <a:p>
            <a:r>
              <a:rPr lang="en-GB" i="1" dirty="0">
                <a:latin typeface="Adelle Sans Devanagari" panose="02000503000000020004" pitchFamily="2" charset="-78"/>
                <a:cs typeface="Adelle Sans Devanagari" panose="02000503000000020004" pitchFamily="2" charset="-78"/>
              </a:rPr>
              <a:t>Set up is now done for both devices</a:t>
            </a:r>
          </a:p>
          <a:p>
            <a:endParaRPr lang="en-GB" dirty="0">
              <a:latin typeface="Adelle Sans Devanagari" panose="02000503000000020004" pitchFamily="2" charset="-78"/>
              <a:cs typeface="Adelle Sans Devanagari" panose="02000503000000020004" pitchFamily="2" charset="-78"/>
            </a:endParaRPr>
          </a:p>
          <a:p>
            <a:r>
              <a:rPr lang="en-GB" b="1" dirty="0">
                <a:latin typeface="Adelle Sans Devanagari" panose="02000503000000020004" pitchFamily="2" charset="-78"/>
                <a:cs typeface="Adelle Sans Devanagari" panose="02000503000000020004" pitchFamily="2" charset="-78"/>
              </a:rPr>
              <a:t>For more help on installing and using Family Sharing</a:t>
            </a:r>
            <a:endParaRPr lang="en-GB" dirty="0">
              <a:latin typeface="Adelle Sans Devanagari" panose="02000503000000020004" pitchFamily="2" charset="-78"/>
              <a:cs typeface="Adelle Sans Devanagari" panose="02000503000000020004" pitchFamily="2" charset="-78"/>
            </a:endParaRPr>
          </a:p>
          <a:p>
            <a:pPr marL="457200" indent="-457200">
              <a:buFont typeface="Arial" panose="020B0604020202020204" pitchFamily="34" charset="0"/>
              <a:buChar char="•"/>
            </a:pPr>
            <a:r>
              <a:rPr lang="en-GB" sz="3200" dirty="0">
                <a:latin typeface="Adelle Sans Devanagari" panose="02000503000000020004" pitchFamily="2" charset="-78"/>
                <a:cs typeface="Adelle Sans Devanagari" panose="02000503000000020004" pitchFamily="2" charset="-78"/>
                <a:hlinkClick r:id="rId3"/>
              </a:rPr>
              <a:t>https://www.youtube.com/watch?v=8siFNH-brM4</a:t>
            </a:r>
            <a:r>
              <a:rPr lang="en-GB" sz="3200" dirty="0">
                <a:latin typeface="Adelle Sans Devanagari" panose="02000503000000020004" pitchFamily="2" charset="-78"/>
                <a:cs typeface="Adelle Sans Devanagari" panose="02000503000000020004" pitchFamily="2" charset="-78"/>
              </a:rPr>
              <a:t> </a:t>
            </a:r>
            <a:endParaRPr lang="en-GB" sz="3200" dirty="0">
              <a:solidFill>
                <a:srgbClr val="0563C1"/>
              </a:solidFill>
              <a:latin typeface="Adelle Sans Devanagari" panose="02000503000000020004" pitchFamily="2" charset="-78"/>
              <a:cs typeface="Adelle Sans Devanagari" panose="02000503000000020004" pitchFamily="2" charset="-78"/>
              <a:hlinkClick r:id="rId4">
                <a:extLst>
                  <a:ext uri="{A12FA001-AC4F-418D-AE19-62706E023703}">
                    <ahyp:hlinkClr xmlns:ahyp="http://schemas.microsoft.com/office/drawing/2018/hyperlinkcolor" val="tx"/>
                  </a:ext>
                </a:extLst>
              </a:hlinkClick>
            </a:endParaRPr>
          </a:p>
          <a:p>
            <a:pPr marL="571500" indent="-571500">
              <a:buFont typeface="Arial" panose="020B0604020202020204" pitchFamily="34" charset="0"/>
              <a:buChar char="•"/>
            </a:pPr>
            <a:r>
              <a:rPr lang="en-GB" sz="3200" dirty="0">
                <a:solidFill>
                  <a:srgbClr val="0563C1"/>
                </a:solidFill>
                <a:latin typeface="Adelle Sans Devanagari" panose="02000503000000020004" pitchFamily="2" charset="-78"/>
                <a:cs typeface="Adelle Sans Devanagari" panose="02000503000000020004" pitchFamily="2" charset="-78"/>
                <a:hlinkClick r:id="rId4">
                  <a:extLst>
                    <a:ext uri="{A12FA001-AC4F-418D-AE19-62706E023703}">
                      <ahyp:hlinkClr xmlns:ahyp="http://schemas.microsoft.com/office/drawing/2018/hyperlinkcolor" val="tx"/>
                    </a:ext>
                  </a:extLst>
                </a:hlinkClick>
              </a:rPr>
              <a:t>https://www.apple.com/uk/family-sharing/</a:t>
            </a:r>
            <a:r>
              <a:rPr lang="en-GB" sz="3200" dirty="0">
                <a:latin typeface="Adelle Sans Devanagari" panose="02000503000000020004" pitchFamily="2" charset="-78"/>
                <a:cs typeface="Adelle Sans Devanagari" panose="02000503000000020004" pitchFamily="2" charset="-78"/>
              </a:rPr>
              <a:t> </a:t>
            </a:r>
          </a:p>
          <a:p>
            <a:pPr marL="571500" indent="-571500">
              <a:buFont typeface="Arial" panose="020B0604020202020204" pitchFamily="34" charset="0"/>
              <a:buChar char="•"/>
            </a:pPr>
            <a:r>
              <a:rPr lang="en-GB" sz="3200" dirty="0">
                <a:latin typeface="Adelle Sans Devanagari" panose="02000503000000020004" pitchFamily="2" charset="-78"/>
                <a:cs typeface="Adelle Sans Devanagari" panose="02000503000000020004" pitchFamily="2" charset="-78"/>
                <a:hlinkClick r:id="rId5"/>
              </a:rPr>
              <a:t>https://support.apple.com/en-gb/108380</a:t>
            </a:r>
            <a:r>
              <a:rPr lang="en-GB" sz="3200" dirty="0">
                <a:latin typeface="Adelle Sans Devanagari" panose="02000503000000020004" pitchFamily="2" charset="-78"/>
                <a:cs typeface="Adelle Sans Devanagari" panose="02000503000000020004" pitchFamily="2" charset="-78"/>
              </a:rPr>
              <a:t> </a:t>
            </a:r>
          </a:p>
          <a:p>
            <a:pPr marL="742950" indent="-742950" algn="ctr">
              <a:buAutoNum type="arabicPeriod"/>
            </a:pPr>
            <a:endParaRPr lang="en-GB" dirty="0">
              <a:latin typeface="Times New Roman" panose="02020603050405020304" pitchFamily="18" charset="0"/>
              <a:cs typeface="Times New Roman" panose="02020603050405020304" pitchFamily="18" charset="0"/>
            </a:endParaRPr>
          </a:p>
          <a:p>
            <a:pPr marL="742950" indent="-742950" algn="ctr">
              <a:buAutoNum type="arabicPeriod"/>
            </a:pPr>
            <a:endParaRPr lang="en-GB" dirty="0">
              <a:latin typeface="Times New Roman" panose="02020603050405020304" pitchFamily="18" charset="0"/>
              <a:cs typeface="Times New Roman" panose="02020603050405020304" pitchFamily="18" charset="0"/>
            </a:endParaRPr>
          </a:p>
        </p:txBody>
      </p:sp>
      <p:sp>
        <p:nvSpPr>
          <p:cNvPr id="14" name="Content Placeholder 13" descr="Column 2, box 2"/>
          <p:cNvSpPr>
            <a:spLocks noGrp="1"/>
          </p:cNvSpPr>
          <p:nvPr>
            <p:ph sz="quarter" idx="14"/>
          </p:nvPr>
        </p:nvSpPr>
        <p:spPr/>
        <p:txBody>
          <a:bodyPr/>
          <a:lstStyle/>
          <a:p>
            <a:pPr algn="ctr"/>
            <a:r>
              <a:rPr lang="en-GB" sz="4800" b="1" dirty="0">
                <a:latin typeface="Adelle Sans Devanagari" panose="02000503000000020004" pitchFamily="2" charset="-78"/>
                <a:cs typeface="Adelle Sans Devanagari" panose="02000503000000020004" pitchFamily="2" charset="-78"/>
              </a:rPr>
              <a:t>Google Family Link steps</a:t>
            </a:r>
          </a:p>
          <a:p>
            <a:pPr marL="742950" indent="-742950">
              <a:buAutoNum type="arabicPeriod"/>
            </a:pPr>
            <a:r>
              <a:rPr lang="en-GB" dirty="0">
                <a:latin typeface="Adelle Sans Devanagari" panose="02000503000000020004" pitchFamily="2" charset="-78"/>
                <a:cs typeface="Adelle Sans Devanagari" panose="02000503000000020004" pitchFamily="2" charset="-78"/>
              </a:rPr>
              <a:t>On child’s device, open settings -&gt; Google -&gt; All Services -&gt; Parental Controls</a:t>
            </a: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r>
              <a:rPr lang="en-GB" dirty="0">
                <a:latin typeface="Adelle Sans Devanagari" panose="02000503000000020004" pitchFamily="2" charset="-78"/>
                <a:cs typeface="Adelle Sans Devanagari" panose="02000503000000020004" pitchFamily="2" charset="-78"/>
              </a:rPr>
              <a:t>Choose account you wish to supervise (create a google account for your child if they don’t have one yet) -&gt; click next</a:t>
            </a:r>
          </a:p>
          <a:p>
            <a:pPr marL="742950" indent="-742950">
              <a:buFont typeface="+mj-lt"/>
              <a:buAutoNum type="arabicPeriod"/>
            </a:pPr>
            <a:endParaRPr lang="en-GB" dirty="0">
              <a:latin typeface="Adelle Sans Devanagari" panose="02000503000000020004" pitchFamily="2" charset="-78"/>
              <a:cs typeface="Adelle Sans Devanagari" panose="02000503000000020004" pitchFamily="2" charset="-78"/>
            </a:endParaRPr>
          </a:p>
          <a:p>
            <a:pPr marL="742950" indent="-742950">
              <a:buFont typeface="+mj-lt"/>
              <a:buAutoNum type="arabicPeriod"/>
            </a:pPr>
            <a:r>
              <a:rPr lang="en-GB" dirty="0">
                <a:latin typeface="Adelle Sans Devanagari" panose="02000503000000020004" pitchFamily="2" charset="-78"/>
                <a:cs typeface="Adelle Sans Devanagari" panose="02000503000000020004" pitchFamily="2" charset="-78"/>
              </a:rPr>
              <a:t>Enter parent email -&gt; enter child’s account password -&gt; click allow </a:t>
            </a:r>
          </a:p>
          <a:p>
            <a:r>
              <a:rPr lang="en-GB" i="1" dirty="0">
                <a:latin typeface="Adelle Sans Devanagari" panose="02000503000000020004" pitchFamily="2" charset="-78"/>
                <a:cs typeface="Adelle Sans Devanagari" panose="02000503000000020004" pitchFamily="2" charset="-78"/>
              </a:rPr>
              <a:t>Set up on child’s device is now done</a:t>
            </a:r>
          </a:p>
          <a:p>
            <a:endParaRPr lang="en-GB" dirty="0">
              <a:latin typeface="Adelle Sans Devanagari" panose="02000503000000020004" pitchFamily="2" charset="-78"/>
              <a:cs typeface="Adelle Sans Devanagari" panose="02000503000000020004" pitchFamily="2" charset="-78"/>
            </a:endParaRPr>
          </a:p>
          <a:p>
            <a:pPr marL="742950" indent="-742950">
              <a:buAutoNum type="arabicPeriod" startAt="4"/>
            </a:pPr>
            <a:r>
              <a:rPr lang="en-GB" dirty="0">
                <a:latin typeface="Adelle Sans Devanagari" panose="02000503000000020004" pitchFamily="2" charset="-78"/>
                <a:cs typeface="Adelle Sans Devanagari" panose="02000503000000020004" pitchFamily="2" charset="-78"/>
              </a:rPr>
              <a:t>On parent’s device, download FamilyLink -&gt; enter parent email -&gt; click continue</a:t>
            </a:r>
          </a:p>
          <a:p>
            <a:r>
              <a:rPr lang="en-GB" i="1" dirty="0">
                <a:latin typeface="Adelle Sans Devanagari" panose="02000503000000020004" pitchFamily="2" charset="-78"/>
                <a:cs typeface="Adelle Sans Devanagari" panose="02000503000000020004" pitchFamily="2" charset="-78"/>
              </a:rPr>
              <a:t>Set up on parent’s device is now done</a:t>
            </a:r>
          </a:p>
          <a:p>
            <a:endParaRPr lang="en-GB" i="1" dirty="0">
              <a:latin typeface="Adelle Sans Devanagari" panose="02000503000000020004" pitchFamily="2" charset="-78"/>
              <a:cs typeface="Adelle Sans Devanagari" panose="02000503000000020004" pitchFamily="2" charset="-78"/>
            </a:endParaRPr>
          </a:p>
          <a:p>
            <a:r>
              <a:rPr lang="en-GB" b="1" dirty="0">
                <a:latin typeface="Adelle Sans Devanagari" panose="02000503000000020004" pitchFamily="2" charset="-78"/>
                <a:cs typeface="Adelle Sans Devanagari" panose="02000503000000020004" pitchFamily="2" charset="-78"/>
              </a:rPr>
              <a:t>For more help on installing and using FamilyLink</a:t>
            </a:r>
            <a:endParaRPr lang="en-GB" sz="3200" dirty="0">
              <a:latin typeface="Adelle Sans Devanagari" panose="02000503000000020004" pitchFamily="2" charset="-78"/>
              <a:cs typeface="Adelle Sans Devanagari" panose="02000503000000020004" pitchFamily="2" charset="-78"/>
              <a:hlinkClick r:id="rId6"/>
            </a:endParaRPr>
          </a:p>
          <a:p>
            <a:pPr marL="457200" indent="-457200">
              <a:buFont typeface="Arial" panose="020B0604020202020204" pitchFamily="34" charset="0"/>
              <a:buChar char="•"/>
            </a:pPr>
            <a:r>
              <a:rPr lang="en-GB" sz="3200" dirty="0">
                <a:latin typeface="Adelle Sans Devanagari" panose="02000503000000020004" pitchFamily="2" charset="-78"/>
                <a:cs typeface="Adelle Sans Devanagari" panose="02000503000000020004" pitchFamily="2" charset="-78"/>
                <a:hlinkClick r:id="rId6"/>
              </a:rPr>
              <a:t>https://www.youtube.com/watch?v=AQRDLBrWr0E</a:t>
            </a:r>
            <a:r>
              <a:rPr lang="en-GB" sz="3200" dirty="0">
                <a:latin typeface="Adelle Sans Devanagari" panose="02000503000000020004" pitchFamily="2" charset="-78"/>
                <a:cs typeface="Adelle Sans Devanagari" panose="02000503000000020004" pitchFamily="2" charset="-78"/>
              </a:rPr>
              <a:t> </a:t>
            </a:r>
          </a:p>
          <a:p>
            <a:pPr marL="571500" indent="-571500">
              <a:buFont typeface="Arial" panose="020B0604020202020204" pitchFamily="34" charset="0"/>
              <a:buChar char="•"/>
            </a:pPr>
            <a:r>
              <a:rPr lang="en-GB" sz="3200" dirty="0">
                <a:latin typeface="Adelle Sans Devanagari" panose="02000503000000020004" pitchFamily="2" charset="-78"/>
                <a:cs typeface="Adelle Sans Devanagari" panose="02000503000000020004" pitchFamily="2" charset="-78"/>
                <a:hlinkClick r:id="rId7"/>
              </a:rPr>
              <a:t>https://www.tomsguide.com/how-to/how-to-set-up-parental-controls-on-android-with-google-family-link</a:t>
            </a:r>
            <a:r>
              <a:rPr lang="en-GB" sz="3200" dirty="0">
                <a:latin typeface="Adelle Sans Devanagari" panose="02000503000000020004" pitchFamily="2" charset="-78"/>
                <a:cs typeface="Adelle Sans Devanagari" panose="02000503000000020004" pitchFamily="2" charset="-78"/>
              </a:rPr>
              <a:t> </a:t>
            </a:r>
          </a:p>
          <a:p>
            <a:pPr marL="571500" indent="-571500">
              <a:buFont typeface="Arial" panose="020B0604020202020204" pitchFamily="34" charset="0"/>
              <a:buChar char="•"/>
            </a:pPr>
            <a:r>
              <a:rPr lang="en-GB" sz="3200" dirty="0">
                <a:latin typeface="Adelle Sans Devanagari" panose="02000503000000020004" pitchFamily="2" charset="-78"/>
                <a:cs typeface="Adelle Sans Devanagari" panose="02000503000000020004" pitchFamily="2" charset="-78"/>
                <a:hlinkClick r:id="rId8"/>
              </a:rPr>
              <a:t>https://support.google.com/families/answer/7101025?hl=en</a:t>
            </a:r>
            <a:r>
              <a:rPr lang="en-GB" sz="3200" dirty="0">
                <a:latin typeface="Adelle Sans Devanagari" panose="02000503000000020004" pitchFamily="2" charset="-78"/>
                <a:cs typeface="Adelle Sans Devanagari" panose="02000503000000020004" pitchFamily="2" charset="-78"/>
              </a:rPr>
              <a:t> </a:t>
            </a:r>
          </a:p>
        </p:txBody>
      </p:sp>
      <p:sp>
        <p:nvSpPr>
          <p:cNvPr id="2" name="Rectangle 1">
            <a:extLst>
              <a:ext uri="{FF2B5EF4-FFF2-40B4-BE49-F238E27FC236}">
                <a16:creationId xmlns:a16="http://schemas.microsoft.com/office/drawing/2014/main" id="{DDA0C959-4AD5-C031-BFE5-5D978CABDAC4}"/>
              </a:ext>
            </a:extLst>
          </p:cNvPr>
          <p:cNvSpPr/>
          <p:nvPr/>
        </p:nvSpPr>
        <p:spPr>
          <a:xfrm>
            <a:off x="24765000" y="3033713"/>
            <a:ext cx="5510213" cy="24467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black and white image of a person wearing a helmet&#10;&#10;AI-generated content may be incorrect.">
            <a:extLst>
              <a:ext uri="{FF2B5EF4-FFF2-40B4-BE49-F238E27FC236}">
                <a16:creationId xmlns:a16="http://schemas.microsoft.com/office/drawing/2014/main" id="{72639645-7A09-5F8C-0A9F-38294CD106CD}"/>
              </a:ext>
            </a:extLst>
          </p:cNvPr>
          <p:cNvPicPr>
            <a:picLocks noChangeAspect="1"/>
          </p:cNvPicPr>
          <p:nvPr/>
        </p:nvPicPr>
        <p:blipFill>
          <a:blip r:embed="rId9">
            <a:extLst>
              <a:ext uri="{28A0092B-C50C-407E-A947-70E740481C1C}">
                <a14:useLocalDpi xmlns:a14="http://schemas.microsoft.com/office/drawing/2010/main" val="0"/>
              </a:ext>
            </a:extLst>
          </a:blip>
          <a:srcRect l="687"/>
          <a:stretch>
            <a:fillRect/>
          </a:stretch>
        </p:blipFill>
        <p:spPr>
          <a:xfrm>
            <a:off x="16362947" y="1381267"/>
            <a:ext cx="13912266" cy="3435208"/>
          </a:xfrm>
          <a:prstGeom prst="rect">
            <a:avLst/>
          </a:prstGeom>
        </p:spPr>
      </p:pic>
      <p:sp>
        <p:nvSpPr>
          <p:cNvPr id="4" name="Rectangle 3">
            <a:extLst>
              <a:ext uri="{FF2B5EF4-FFF2-40B4-BE49-F238E27FC236}">
                <a16:creationId xmlns:a16="http://schemas.microsoft.com/office/drawing/2014/main" id="{D0AC2683-A306-36BC-5005-BD982F306C8A}"/>
              </a:ext>
            </a:extLst>
          </p:cNvPr>
          <p:cNvSpPr/>
          <p:nvPr/>
        </p:nvSpPr>
        <p:spPr>
          <a:xfrm>
            <a:off x="22085396" y="975093"/>
            <a:ext cx="625642" cy="44025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E73025-F820-589A-50BD-8F1431FA0AF5}"/>
              </a:ext>
            </a:extLst>
          </p:cNvPr>
          <p:cNvSpPr/>
          <p:nvPr/>
        </p:nvSpPr>
        <p:spPr>
          <a:xfrm>
            <a:off x="26158533" y="1077926"/>
            <a:ext cx="625642" cy="44025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descr="A screenshot of a phone&#10;&#10;AI-generated content may be incorrect.">
            <a:extLst>
              <a:ext uri="{FF2B5EF4-FFF2-40B4-BE49-F238E27FC236}">
                <a16:creationId xmlns:a16="http://schemas.microsoft.com/office/drawing/2014/main" id="{98064455-C2AF-99B9-9638-E6BF90815C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79116" y="15513817"/>
            <a:ext cx="9379230" cy="6124799"/>
          </a:xfrm>
          <a:prstGeom prst="rect">
            <a:avLst/>
          </a:prstGeom>
        </p:spPr>
      </p:pic>
      <p:sp>
        <p:nvSpPr>
          <p:cNvPr id="10" name="Content Placeholder 9">
            <a:extLst>
              <a:ext uri="{FF2B5EF4-FFF2-40B4-BE49-F238E27FC236}">
                <a16:creationId xmlns:a16="http://schemas.microsoft.com/office/drawing/2014/main" id="{C1C73A2F-FAA1-95D5-1076-6FCADA4E2411}"/>
              </a:ext>
            </a:extLst>
          </p:cNvPr>
          <p:cNvSpPr>
            <a:spLocks noGrp="1"/>
          </p:cNvSpPr>
          <p:nvPr>
            <p:ph sz="quarter" idx="11"/>
          </p:nvPr>
        </p:nvSpPr>
        <p:spPr/>
        <p:txBody>
          <a:bodyPr/>
          <a:lstStyle/>
          <a:p>
            <a:pPr algn="ctr">
              <a:lnSpc>
                <a:spcPct val="100000"/>
              </a:lnSpc>
            </a:pPr>
            <a:r>
              <a:rPr lang="en-GB" b="1" dirty="0">
                <a:latin typeface="Adelle Sans Devanagari" panose="02000503000000020004" pitchFamily="2" charset="-78"/>
                <a:cs typeface="Adelle Sans Devanagari" panose="02000503000000020004" pitchFamily="2" charset="-78"/>
              </a:rPr>
              <a:t>Workshop Events with Lambeth Council</a:t>
            </a:r>
          </a:p>
          <a:p>
            <a:r>
              <a:rPr lang="en-GB" dirty="0">
                <a:latin typeface="Adelle Sans Devanagari" panose="02000503000000020004" pitchFamily="2" charset="-78"/>
                <a:cs typeface="Adelle Sans Devanagari" panose="02000503000000020004" pitchFamily="2" charset="-78"/>
              </a:rPr>
              <a:t>Join our next online </a:t>
            </a:r>
            <a:r>
              <a:rPr lang="en-GB">
                <a:latin typeface="Adelle Sans Devanagari" panose="02000503000000020004" pitchFamily="2" charset="-78"/>
                <a:cs typeface="Adelle Sans Devanagari" panose="02000503000000020004" pitchFamily="2" charset="-78"/>
              </a:rPr>
              <a:t>safety workshop on March 16</a:t>
            </a:r>
            <a:r>
              <a:rPr lang="en-GB" baseline="30000">
                <a:latin typeface="Adelle Sans Devanagari" panose="02000503000000020004" pitchFamily="2" charset="-78"/>
                <a:cs typeface="Adelle Sans Devanagari" panose="02000503000000020004" pitchFamily="2" charset="-78"/>
              </a:rPr>
              <a:t>th</a:t>
            </a:r>
            <a:r>
              <a:rPr lang="en-GB">
                <a:latin typeface="Adelle Sans Devanagari" panose="02000503000000020004" pitchFamily="2" charset="-78"/>
                <a:cs typeface="Adelle Sans Devanagari" panose="02000503000000020004" pitchFamily="2" charset="-78"/>
              </a:rPr>
              <a:t>: </a:t>
            </a:r>
            <a:r>
              <a:rPr lang="en-GB">
                <a:latin typeface="Adelle Sans Devanagari" panose="02000503000000020004" pitchFamily="2" charset="-78"/>
                <a:cs typeface="Adelle Sans Devanagari" panose="02000503000000020004" pitchFamily="2" charset="-78"/>
                <a:hlinkClick r:id="rId11"/>
              </a:rPr>
              <a:t>https://buytickets.at/communitysafety/1426503</a:t>
            </a:r>
            <a:r>
              <a:rPr lang="en-GB">
                <a:latin typeface="Adelle Sans Devanagari" panose="02000503000000020004" pitchFamily="2" charset="-78"/>
                <a:cs typeface="Adelle Sans Devanagari" panose="02000503000000020004" pitchFamily="2" charset="-78"/>
              </a:rPr>
              <a:t> </a:t>
            </a:r>
            <a:endParaRPr lang="en-GB" dirty="0">
              <a:latin typeface="Adelle Sans Devanagari" panose="02000503000000020004" pitchFamily="2" charset="-78"/>
              <a:cs typeface="Adelle Sans Devanagari" panose="02000503000000020004" pitchFamily="2" charset="-78"/>
            </a:endParaRPr>
          </a:p>
          <a:p>
            <a:endParaRPr lang="en-US" dirty="0"/>
          </a:p>
        </p:txBody>
      </p:sp>
      <p:pic>
        <p:nvPicPr>
          <p:cNvPr id="15" name="Picture 14" descr="A screenshot of a phone&#10;&#10;AI-generated content may be incorrect.">
            <a:extLst>
              <a:ext uri="{FF2B5EF4-FFF2-40B4-BE49-F238E27FC236}">
                <a16:creationId xmlns:a16="http://schemas.microsoft.com/office/drawing/2014/main" id="{FBD0DEF1-67A8-B5C4-4715-59D816B15A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9526" y="15569768"/>
            <a:ext cx="3925724" cy="6068848"/>
          </a:xfrm>
          <a:prstGeom prst="rect">
            <a:avLst/>
          </a:prstGeom>
        </p:spPr>
      </p:pic>
      <p:pic>
        <p:nvPicPr>
          <p:cNvPr id="17" name="Picture 16" descr="A screenshot of a phone&#10;&#10;AI-generated content may be incorrect.">
            <a:extLst>
              <a:ext uri="{FF2B5EF4-FFF2-40B4-BE49-F238E27FC236}">
                <a16:creationId xmlns:a16="http://schemas.microsoft.com/office/drawing/2014/main" id="{7714AE51-C48D-9A96-4D39-A778F48CA2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42823" y="15569768"/>
            <a:ext cx="3968866" cy="6068848"/>
          </a:xfrm>
          <a:prstGeom prst="rect">
            <a:avLst/>
          </a:prstGeom>
        </p:spPr>
      </p:pic>
      <p:pic>
        <p:nvPicPr>
          <p:cNvPr id="19" name="Picture 18" descr="A screen shot of a phone&#10;&#10;AI-generated content may be incorrect.">
            <a:extLst>
              <a:ext uri="{FF2B5EF4-FFF2-40B4-BE49-F238E27FC236}">
                <a16:creationId xmlns:a16="http://schemas.microsoft.com/office/drawing/2014/main" id="{285FB27D-60AF-BD33-07E0-0EDB0577A9A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69262" y="15569768"/>
            <a:ext cx="4156487" cy="6068849"/>
          </a:xfrm>
          <a:prstGeom prst="rect">
            <a:avLst/>
          </a:prstGeom>
        </p:spPr>
      </p:pic>
      <p:sp>
        <p:nvSpPr>
          <p:cNvPr id="12" name="Rectangle 11">
            <a:extLst>
              <a:ext uri="{FF2B5EF4-FFF2-40B4-BE49-F238E27FC236}">
                <a16:creationId xmlns:a16="http://schemas.microsoft.com/office/drawing/2014/main" id="{281E1CBB-E02C-3A2F-90B0-DEFBFA5C0A62}"/>
              </a:ext>
            </a:extLst>
          </p:cNvPr>
          <p:cNvSpPr/>
          <p:nvPr/>
        </p:nvSpPr>
        <p:spPr>
          <a:xfrm>
            <a:off x="-339043" y="40640679"/>
            <a:ext cx="31013400" cy="22774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9BDC98-970D-E5D9-3211-FEAFD1F5C08D}"/>
              </a:ext>
            </a:extLst>
          </p:cNvPr>
          <p:cNvSpPr txBox="1"/>
          <p:nvPr/>
        </p:nvSpPr>
        <p:spPr>
          <a:xfrm>
            <a:off x="1908312" y="41028730"/>
            <a:ext cx="26458587" cy="1600438"/>
          </a:xfrm>
          <a:prstGeom prst="rect">
            <a:avLst/>
          </a:prstGeom>
          <a:noFill/>
        </p:spPr>
        <p:txBody>
          <a:bodyPr wrap="square" rtlCol="0">
            <a:spAutoFit/>
          </a:bodyPr>
          <a:lstStyle/>
          <a:p>
            <a:r>
              <a:rPr lang="en-GB" sz="4000" dirty="0">
                <a:solidFill>
                  <a:schemeClr val="bg1"/>
                </a:solidFill>
                <a:latin typeface="Adelle Sans Devanagari" panose="02000503000000020004" pitchFamily="2" charset="-78"/>
                <a:cs typeface="Adelle Sans Devanagari" panose="02000503000000020004" pitchFamily="2" charset="-78"/>
              </a:rPr>
              <a:t>Check age requirements and safety info for popular apps like WhatsApp, TikTok, Discord and Telegram here:  </a:t>
            </a:r>
            <a:r>
              <a:rPr lang="en-GB" sz="4000" dirty="0">
                <a:solidFill>
                  <a:schemeClr val="bg1"/>
                </a:solidFill>
                <a:latin typeface="Adelle Sans Devanagari" panose="02000503000000020004" pitchFamily="2" charset="-78"/>
                <a:cs typeface="Adelle Sans Devanagari" panose="02000503000000020004" pitchFamily="2" charset="-78"/>
                <a:hlinkClick r:id="rId15">
                  <a:extLst>
                    <a:ext uri="{A12FA001-AC4F-418D-AE19-62706E023703}">
                      <ahyp:hlinkClr xmlns:ahyp="http://schemas.microsoft.com/office/drawing/2018/hyperlinkcolor" val="tx"/>
                    </a:ext>
                  </a:extLst>
                </a:hlinkClick>
              </a:rPr>
              <a:t>https://www.internetmatters.org/advice/apps-and-platforms</a:t>
            </a:r>
            <a:r>
              <a:rPr lang="en-GB" dirty="0">
                <a:solidFill>
                  <a:srgbClr val="0563C1"/>
                </a:solidFill>
                <a:latin typeface="Adelle Sans Devanagari" panose="02000503000000020004" pitchFamily="2" charset="-78"/>
                <a:cs typeface="Adelle Sans Devanagari" panose="02000503000000020004" pitchFamily="2" charset="-78"/>
                <a:hlinkClick r:id="rId15">
                  <a:extLst>
                    <a:ext uri="{A12FA001-AC4F-418D-AE19-62706E023703}">
                      <ahyp:hlinkClr xmlns:ahyp="http://schemas.microsoft.com/office/drawing/2018/hyperlinkcolor" val="tx"/>
                    </a:ext>
                  </a:extLst>
                </a:hlinkClick>
              </a:rPr>
              <a:t>/</a:t>
            </a:r>
            <a:r>
              <a:rPr lang="en-GB" dirty="0">
                <a:latin typeface="Adelle Sans Devanagari" panose="02000503000000020004" pitchFamily="2" charset="-78"/>
                <a:cs typeface="Adelle Sans Devanagari" panose="02000503000000020004" pitchFamily="2" charset="-78"/>
              </a:rPr>
              <a:t> </a:t>
            </a:r>
            <a:endParaRPr lang="en-GB" b="1" dirty="0">
              <a:latin typeface="Adelle Sans Devanagari" panose="02000503000000020004" pitchFamily="2" charset="-78"/>
              <a:cs typeface="Adelle Sans Devanagari" panose="02000503000000020004" pitchFamily="2" charset="-78"/>
            </a:endParaRPr>
          </a:p>
          <a:p>
            <a:endParaRPr lang="en-GB" dirty="0"/>
          </a:p>
        </p:txBody>
      </p:sp>
    </p:spTree>
    <p:extLst>
      <p:ext uri="{BB962C8B-B14F-4D97-AF65-F5344CB8AC3E}">
        <p14:creationId xmlns:p14="http://schemas.microsoft.com/office/powerpoint/2010/main" val="1080179683"/>
      </p:ext>
    </p:extLst>
  </p:cSld>
  <p:clrMapOvr>
    <a:masterClrMapping/>
  </p:clrMapOvr>
</p:sld>
</file>

<file path=ppt/theme/theme1.xml><?xml version="1.0" encoding="utf-8"?>
<a:theme xmlns:a="http://schemas.openxmlformats.org/drawingml/2006/main" name="UCL_Black_A0_Portrait_Poster_Theme">
  <a:themeElements>
    <a:clrScheme name="UCL Black Theme">
      <a:dk1>
        <a:sysClr val="windowText" lastClr="000000"/>
      </a:dk1>
      <a:lt1>
        <a:srgbClr val="FFFFFF"/>
      </a:lt1>
      <a:dk2>
        <a:srgbClr val="000000"/>
      </a:dk2>
      <a:lt2>
        <a:srgbClr val="E6E6E6"/>
      </a:lt2>
      <a:accent1>
        <a:srgbClr val="F6BE00"/>
      </a:accent1>
      <a:accent2>
        <a:srgbClr val="B5BD00"/>
      </a:accent2>
      <a:accent3>
        <a:srgbClr val="A4DBE8"/>
      </a:accent3>
      <a:accent4>
        <a:srgbClr val="8C8279"/>
      </a:accent4>
      <a:accent5>
        <a:srgbClr val="EA7600"/>
      </a:accent5>
      <a:accent6>
        <a:srgbClr val="E03C31"/>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_A0_Portrait_Poster_Master_Template.potx" id="{5B8A0B25-D258-467B-8C36-B5304CDD6BDC}" vid="{330B5DDC-A2F5-4485-A630-08D98E590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921</TotalTime>
  <Words>873</Words>
  <Application>Microsoft Office PowerPoint</Application>
  <PresentationFormat>Custom</PresentationFormat>
  <Paragraphs>92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Adelle Sans Devanagari</vt:lpstr>
      <vt:lpstr>Aptos</vt:lpstr>
      <vt:lpstr>Arial</vt:lpstr>
      <vt:lpstr>Bookman Old Style</vt:lpstr>
      <vt:lpstr>Helvetica</vt:lpstr>
      <vt:lpstr>Times New Roman</vt:lpstr>
      <vt:lpstr>UCL_Black_A0_Portrait_Poster_Theme</vt:lpstr>
      <vt:lpstr>Understanding Com-Networks: Keeping Children Safe Online</vt:lpstr>
      <vt:lpstr>Understanding Com-Networks: Keeping Children Safe Online</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UCL A0 Portrait Poster Template</dc:subject>
  <dc:creator>Andaya, Tess</dc:creator>
  <cp:keywords>UCL A0 Portrait Poster</cp:keywords>
  <cp:lastModifiedBy>Lydia Nixon</cp:lastModifiedBy>
  <cp:revision>47</cp:revision>
  <dcterms:created xsi:type="dcterms:W3CDTF">2020-11-05T08:34:38Z</dcterms:created>
  <dcterms:modified xsi:type="dcterms:W3CDTF">2026-02-27T14:18:16Z</dcterms:modified>
</cp:coreProperties>
</file>